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37"/>
  </p:notesMasterIdLst>
  <p:sldIdLst>
    <p:sldId id="257" r:id="rId2"/>
    <p:sldId id="260" r:id="rId3"/>
    <p:sldId id="263" r:id="rId4"/>
    <p:sldId id="278" r:id="rId5"/>
    <p:sldId id="265" r:id="rId6"/>
    <p:sldId id="280" r:id="rId7"/>
    <p:sldId id="279" r:id="rId8"/>
    <p:sldId id="268" r:id="rId9"/>
    <p:sldId id="269" r:id="rId10"/>
    <p:sldId id="264" r:id="rId11"/>
    <p:sldId id="266" r:id="rId12"/>
    <p:sldId id="302" r:id="rId13"/>
    <p:sldId id="262" r:id="rId14"/>
    <p:sldId id="281" r:id="rId15"/>
    <p:sldId id="300" r:id="rId16"/>
    <p:sldId id="259" r:id="rId17"/>
    <p:sldId id="294" r:id="rId18"/>
    <p:sldId id="271" r:id="rId19"/>
    <p:sldId id="293" r:id="rId20"/>
    <p:sldId id="274" r:id="rId21"/>
    <p:sldId id="296" r:id="rId22"/>
    <p:sldId id="275" r:id="rId23"/>
    <p:sldId id="273" r:id="rId24"/>
    <p:sldId id="276" r:id="rId25"/>
    <p:sldId id="301" r:id="rId26"/>
    <p:sldId id="297" r:id="rId27"/>
    <p:sldId id="299" r:id="rId28"/>
    <p:sldId id="283" r:id="rId29"/>
    <p:sldId id="284" r:id="rId30"/>
    <p:sldId id="285" r:id="rId31"/>
    <p:sldId id="286" r:id="rId32"/>
    <p:sldId id="288" r:id="rId33"/>
    <p:sldId id="291" r:id="rId34"/>
    <p:sldId id="289" r:id="rId35"/>
    <p:sldId id="290" r:id="rId36"/>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84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60" autoAdjust="0"/>
    <p:restoredTop sz="70417" autoAdjust="0"/>
  </p:normalViewPr>
  <p:slideViewPr>
    <p:cSldViewPr snapToGrid="0">
      <p:cViewPr varScale="1">
        <p:scale>
          <a:sx n="58" d="100"/>
          <a:sy n="58" d="100"/>
        </p:scale>
        <p:origin x="1306" y="62"/>
      </p:cViewPr>
      <p:guideLst/>
    </p:cSldViewPr>
  </p:slideViewPr>
  <p:outlineViewPr>
    <p:cViewPr>
      <p:scale>
        <a:sx n="33" d="100"/>
        <a:sy n="33" d="100"/>
      </p:scale>
      <p:origin x="0" y="-4987"/>
    </p:cViewPr>
  </p:outlineViewPr>
  <p:notesTextViewPr>
    <p:cViewPr>
      <p:scale>
        <a:sx n="1" d="1"/>
        <a:sy n="1" d="1"/>
      </p:scale>
      <p:origin x="0" y="0"/>
    </p:cViewPr>
  </p:notesTextViewPr>
  <p:sorterViewPr>
    <p:cViewPr>
      <p:scale>
        <a:sx n="100" d="100"/>
        <a:sy n="100" d="100"/>
      </p:scale>
      <p:origin x="0" y="-8851"/>
    </p:cViewPr>
  </p:sorterViewPr>
  <p:notesViewPr>
    <p:cSldViewPr snapToGrid="0">
      <p:cViewPr varScale="1">
        <p:scale>
          <a:sx n="64" d="100"/>
          <a:sy n="64" d="100"/>
        </p:scale>
        <p:origin x="1762"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FCD45E7-FFD4-4748-8EE3-F2487CA49455}" type="datetimeFigureOut">
              <a:rPr lang="en-GB" smtClean="0"/>
              <a:t>16/11/2016</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8734913-A1EA-43B0-B0E6-05F71F82B95D}" type="slidenum">
              <a:rPr lang="en-GB" smtClean="0"/>
              <a:t>‹#›</a:t>
            </a:fld>
            <a:endParaRPr lang="en-GB"/>
          </a:p>
        </p:txBody>
      </p:sp>
    </p:spTree>
    <p:extLst>
      <p:ext uri="{BB962C8B-B14F-4D97-AF65-F5344CB8AC3E}">
        <p14:creationId xmlns:p14="http://schemas.microsoft.com/office/powerpoint/2010/main" val="3246430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is a </a:t>
            </a:r>
            <a:r>
              <a:rPr lang="en-GB" dirty="0" err="1" smtClean="0"/>
              <a:t>photostory</a:t>
            </a:r>
            <a:r>
              <a:rPr lang="en-GB" dirty="0" smtClean="0"/>
              <a:t>? What do we show?</a:t>
            </a:r>
            <a:endParaRPr lang="en-GB" dirty="0"/>
          </a:p>
        </p:txBody>
      </p:sp>
      <p:sp>
        <p:nvSpPr>
          <p:cNvPr id="4" name="Slide Number Placeholder 3"/>
          <p:cNvSpPr>
            <a:spLocks noGrp="1"/>
          </p:cNvSpPr>
          <p:nvPr>
            <p:ph type="sldNum" sz="quarter" idx="10"/>
          </p:nvPr>
        </p:nvSpPr>
        <p:spPr/>
        <p:txBody>
          <a:bodyPr/>
          <a:lstStyle/>
          <a:p>
            <a:fld id="{28734913-A1EA-43B0-B0E6-05F71F82B95D}" type="slidenum">
              <a:rPr lang="en-GB" smtClean="0"/>
              <a:t>1</a:t>
            </a:fld>
            <a:endParaRPr lang="en-GB"/>
          </a:p>
        </p:txBody>
      </p:sp>
    </p:spTree>
    <p:extLst>
      <p:ext uri="{BB962C8B-B14F-4D97-AF65-F5344CB8AC3E}">
        <p14:creationId xmlns:p14="http://schemas.microsoft.com/office/powerpoint/2010/main" val="604490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734913-A1EA-43B0-B0E6-05F71F82B95D}" type="slidenum">
              <a:rPr lang="en-GB" smtClean="0"/>
              <a:t>20</a:t>
            </a:fld>
            <a:endParaRPr lang="en-GB"/>
          </a:p>
        </p:txBody>
      </p:sp>
    </p:spTree>
    <p:extLst>
      <p:ext uri="{BB962C8B-B14F-4D97-AF65-F5344CB8AC3E}">
        <p14:creationId xmlns:p14="http://schemas.microsoft.com/office/powerpoint/2010/main" val="4214397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734913-A1EA-43B0-B0E6-05F71F82B95D}" type="slidenum">
              <a:rPr lang="en-GB" smtClean="0"/>
              <a:t>21</a:t>
            </a:fld>
            <a:endParaRPr lang="en-GB"/>
          </a:p>
        </p:txBody>
      </p:sp>
    </p:spTree>
    <p:extLst>
      <p:ext uri="{BB962C8B-B14F-4D97-AF65-F5344CB8AC3E}">
        <p14:creationId xmlns:p14="http://schemas.microsoft.com/office/powerpoint/2010/main" val="4222415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734913-A1EA-43B0-B0E6-05F71F82B95D}" type="slidenum">
              <a:rPr lang="en-GB" smtClean="0"/>
              <a:t>22</a:t>
            </a:fld>
            <a:endParaRPr lang="en-GB"/>
          </a:p>
        </p:txBody>
      </p:sp>
    </p:spTree>
    <p:extLst>
      <p:ext uri="{BB962C8B-B14F-4D97-AF65-F5344CB8AC3E}">
        <p14:creationId xmlns:p14="http://schemas.microsoft.com/office/powerpoint/2010/main" val="2150613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734913-A1EA-43B0-B0E6-05F71F82B95D}" type="slidenum">
              <a:rPr lang="en-GB" smtClean="0"/>
              <a:t>23</a:t>
            </a:fld>
            <a:endParaRPr lang="en-GB"/>
          </a:p>
        </p:txBody>
      </p:sp>
    </p:spTree>
    <p:extLst>
      <p:ext uri="{BB962C8B-B14F-4D97-AF65-F5344CB8AC3E}">
        <p14:creationId xmlns:p14="http://schemas.microsoft.com/office/powerpoint/2010/main" val="2038458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So, the team asked Paolo if he could capture some specific behaviours in the local area, documenting local women’s experiences of giving birth. It was these pictures the team used to ask the questions in their research surveys.</a:t>
            </a:r>
            <a:endParaRPr lang="en-GB" dirty="0" smtClean="0"/>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With Paolo's new local pictures, the discussion became - in most of the cases - much more focused on the behaviour itself, and proved a major help in understanding the drivers of local maternal and </a:t>
            </a:r>
            <a:r>
              <a:rPr lang="en-GB" sz="1200" b="0" i="0" kern="1200" dirty="0" err="1" smtClean="0">
                <a:solidFill>
                  <a:schemeClr val="tx1"/>
                </a:solidFill>
                <a:effectLst/>
                <a:latin typeface="+mn-lt"/>
                <a:ea typeface="+mn-ea"/>
                <a:cs typeface="+mn-cs"/>
              </a:rPr>
              <a:t>newborn</a:t>
            </a:r>
            <a:r>
              <a:rPr lang="en-GB" sz="1200" b="0" i="0" kern="1200" dirty="0" smtClean="0">
                <a:solidFill>
                  <a:schemeClr val="tx1"/>
                </a:solidFill>
                <a:effectLst/>
                <a:latin typeface="+mn-lt"/>
                <a:ea typeface="+mn-ea"/>
                <a:cs typeface="+mn-cs"/>
              </a:rPr>
              <a:t> behaviours.</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Also,</a:t>
            </a:r>
            <a:r>
              <a:rPr lang="en-GB" sz="1200" b="0" i="0" kern="1200" baseline="0" dirty="0" smtClean="0">
                <a:solidFill>
                  <a:schemeClr val="tx1"/>
                </a:solidFill>
                <a:effectLst/>
                <a:latin typeface="+mn-lt"/>
                <a:ea typeface="+mn-ea"/>
                <a:cs typeface="+mn-cs"/>
              </a:rPr>
              <a:t> all digital images have a timestamp. So for each of the stories, this allowed the team to trace the time it took for all the interventions to take place. So the images capture both quantitative and qualitative data. </a:t>
            </a:r>
          </a:p>
          <a:p>
            <a:endParaRPr lang="en-GB" sz="1200" b="0" i="0" kern="1200" baseline="0" dirty="0" smtClean="0">
              <a:solidFill>
                <a:schemeClr val="tx1"/>
              </a:solidFill>
              <a:effectLst/>
              <a:latin typeface="+mn-lt"/>
              <a:ea typeface="+mn-ea"/>
              <a:cs typeface="+mn-cs"/>
            </a:endParaRPr>
          </a:p>
          <a:p>
            <a:r>
              <a:rPr lang="en-GB" sz="1200" b="0" i="0" kern="1200" baseline="0" dirty="0" smtClean="0">
                <a:solidFill>
                  <a:schemeClr val="tx1"/>
                </a:solidFill>
                <a:effectLst/>
                <a:latin typeface="+mn-lt"/>
                <a:ea typeface="+mn-ea"/>
                <a:cs typeface="+mn-cs"/>
              </a:rPr>
              <a:t>One of the reasons we picked Paolo was for his energy and enthusiasm. He worked hard to gain the trust of the women in the photos and the health workers to get right in the middle of events. </a:t>
            </a:r>
          </a:p>
          <a:p>
            <a:endParaRPr lang="en-GB" sz="1200" b="0" i="0" kern="1200" baseline="0" dirty="0" smtClean="0">
              <a:solidFill>
                <a:schemeClr val="tx1"/>
              </a:solidFill>
              <a:effectLst/>
              <a:latin typeface="+mn-lt"/>
              <a:ea typeface="+mn-ea"/>
              <a:cs typeface="+mn-cs"/>
            </a:endParaRPr>
          </a:p>
          <a:p>
            <a:r>
              <a:rPr lang="en-GB" sz="1200" b="0" i="0" kern="1200" baseline="0" dirty="0" smtClean="0">
                <a:solidFill>
                  <a:schemeClr val="tx1"/>
                </a:solidFill>
                <a:effectLst/>
                <a:latin typeface="+mn-lt"/>
                <a:ea typeface="+mn-ea"/>
                <a:cs typeface="+mn-cs"/>
              </a:rPr>
              <a:t>Paolo also gave small, but valuable gift to the mothers – a polaroid picture of them and their </a:t>
            </a:r>
            <a:r>
              <a:rPr lang="en-GB" sz="1200" b="0" i="0" kern="1200" baseline="0" dirty="0" err="1" smtClean="0">
                <a:solidFill>
                  <a:schemeClr val="tx1"/>
                </a:solidFill>
                <a:effectLst/>
                <a:latin typeface="+mn-lt"/>
                <a:ea typeface="+mn-ea"/>
                <a:cs typeface="+mn-cs"/>
              </a:rPr>
              <a:t>newborn</a:t>
            </a:r>
            <a:r>
              <a:rPr lang="en-GB" sz="1200" b="0" i="0" kern="1200" baseline="0" dirty="0" smtClean="0">
                <a:solidFill>
                  <a:schemeClr val="tx1"/>
                </a:solidFill>
                <a:effectLst/>
                <a:latin typeface="+mn-lt"/>
                <a:ea typeface="+mn-ea"/>
                <a:cs typeface="+mn-cs"/>
              </a:rPr>
              <a:t> child. A small token of appreciation that probably meant a lot to many of the women who lived in rural parts of Ethiopia. </a:t>
            </a:r>
            <a:r>
              <a:rPr lang="en-GB" sz="1200" b="0" i="0" kern="1200" dirty="0" smtClean="0">
                <a:solidFill>
                  <a:schemeClr val="tx1"/>
                </a:solidFill>
                <a:effectLst/>
                <a:latin typeface="+mn-lt"/>
                <a:ea typeface="+mn-ea"/>
                <a:cs typeface="+mn-cs"/>
              </a:rPr>
              <a:t/>
            </a:r>
            <a:br>
              <a:rPr lang="en-GB" sz="1200" b="0" i="0" kern="1200" dirty="0" smtClean="0">
                <a:solidFill>
                  <a:schemeClr val="tx1"/>
                </a:solidFill>
                <a:effectLst/>
                <a:latin typeface="+mn-lt"/>
                <a:ea typeface="+mn-ea"/>
                <a:cs typeface="+mn-cs"/>
              </a:rPr>
            </a:br>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It is Paolo's striking images that make up this IDEAS story….</a:t>
            </a:r>
          </a:p>
          <a:p>
            <a:endParaRPr lang="en-GB" dirty="0"/>
          </a:p>
        </p:txBody>
      </p:sp>
      <p:sp>
        <p:nvSpPr>
          <p:cNvPr id="4" name="Slide Number Placeholder 3"/>
          <p:cNvSpPr>
            <a:spLocks noGrp="1"/>
          </p:cNvSpPr>
          <p:nvPr>
            <p:ph type="sldNum" sz="quarter" idx="10"/>
          </p:nvPr>
        </p:nvSpPr>
        <p:spPr/>
        <p:txBody>
          <a:bodyPr/>
          <a:lstStyle/>
          <a:p>
            <a:fld id="{28734913-A1EA-43B0-B0E6-05F71F82B95D}" type="slidenum">
              <a:rPr lang="en-GB" smtClean="0"/>
              <a:t>24</a:t>
            </a:fld>
            <a:endParaRPr lang="en-GB"/>
          </a:p>
        </p:txBody>
      </p:sp>
    </p:spTree>
    <p:extLst>
      <p:ext uri="{BB962C8B-B14F-4D97-AF65-F5344CB8AC3E}">
        <p14:creationId xmlns:p14="http://schemas.microsoft.com/office/powerpoint/2010/main" val="3232657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734913-A1EA-43B0-B0E6-05F71F82B95D}" type="slidenum">
              <a:rPr lang="en-GB" smtClean="0"/>
              <a:t>26</a:t>
            </a:fld>
            <a:endParaRPr lang="en-GB"/>
          </a:p>
        </p:txBody>
      </p:sp>
    </p:spTree>
    <p:extLst>
      <p:ext uri="{BB962C8B-B14F-4D97-AF65-F5344CB8AC3E}">
        <p14:creationId xmlns:p14="http://schemas.microsoft.com/office/powerpoint/2010/main" val="3363012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1" dirty="0" smtClean="0">
              <a:latin typeface="Acumin Pro" panose="020B0504020202020204" pitchFamily="34" charset="0"/>
            </a:endParaRPr>
          </a:p>
        </p:txBody>
      </p:sp>
      <p:sp>
        <p:nvSpPr>
          <p:cNvPr id="4" name="Slide Number Placeholder 3"/>
          <p:cNvSpPr>
            <a:spLocks noGrp="1"/>
          </p:cNvSpPr>
          <p:nvPr>
            <p:ph type="sldNum" sz="quarter" idx="10"/>
          </p:nvPr>
        </p:nvSpPr>
        <p:spPr/>
        <p:txBody>
          <a:bodyPr/>
          <a:lstStyle/>
          <a:p>
            <a:fld id="{28734913-A1EA-43B0-B0E6-05F71F82B95D}" type="slidenum">
              <a:rPr lang="en-GB" smtClean="0"/>
              <a:t>27</a:t>
            </a:fld>
            <a:endParaRPr lang="en-GB"/>
          </a:p>
        </p:txBody>
      </p:sp>
    </p:spTree>
    <p:extLst>
      <p:ext uri="{BB962C8B-B14F-4D97-AF65-F5344CB8AC3E}">
        <p14:creationId xmlns:p14="http://schemas.microsoft.com/office/powerpoint/2010/main" val="1034134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734913-A1EA-43B0-B0E6-05F71F82B95D}" type="slidenum">
              <a:rPr lang="en-GB" smtClean="0"/>
              <a:t>28</a:t>
            </a:fld>
            <a:endParaRPr lang="en-GB"/>
          </a:p>
        </p:txBody>
      </p:sp>
    </p:spTree>
    <p:extLst>
      <p:ext uri="{BB962C8B-B14F-4D97-AF65-F5344CB8AC3E}">
        <p14:creationId xmlns:p14="http://schemas.microsoft.com/office/powerpoint/2010/main" val="2838775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28734913-A1EA-43B0-B0E6-05F71F82B95D}" type="slidenum">
              <a:rPr lang="en-GB" smtClean="0"/>
              <a:t>29</a:t>
            </a:fld>
            <a:endParaRPr lang="en-GB"/>
          </a:p>
        </p:txBody>
      </p:sp>
    </p:spTree>
    <p:extLst>
      <p:ext uri="{BB962C8B-B14F-4D97-AF65-F5344CB8AC3E}">
        <p14:creationId xmlns:p14="http://schemas.microsoft.com/office/powerpoint/2010/main" val="3797514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734913-A1EA-43B0-B0E6-05F71F82B95D}" type="slidenum">
              <a:rPr lang="en-GB" smtClean="0"/>
              <a:t>30</a:t>
            </a:fld>
            <a:endParaRPr lang="en-GB"/>
          </a:p>
        </p:txBody>
      </p:sp>
    </p:spTree>
    <p:extLst>
      <p:ext uri="{BB962C8B-B14F-4D97-AF65-F5344CB8AC3E}">
        <p14:creationId xmlns:p14="http://schemas.microsoft.com/office/powerpoint/2010/main" val="2242758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734913-A1EA-43B0-B0E6-05F71F82B95D}" type="slidenum">
              <a:rPr lang="en-GB" smtClean="0"/>
              <a:t>4</a:t>
            </a:fld>
            <a:endParaRPr lang="en-GB"/>
          </a:p>
        </p:txBody>
      </p:sp>
    </p:spTree>
    <p:extLst>
      <p:ext uri="{BB962C8B-B14F-4D97-AF65-F5344CB8AC3E}">
        <p14:creationId xmlns:p14="http://schemas.microsoft.com/office/powerpoint/2010/main" val="3736531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734913-A1EA-43B0-B0E6-05F71F82B95D}" type="slidenum">
              <a:rPr lang="en-GB" smtClean="0"/>
              <a:t>32</a:t>
            </a:fld>
            <a:endParaRPr lang="en-GB"/>
          </a:p>
        </p:txBody>
      </p:sp>
    </p:spTree>
    <p:extLst>
      <p:ext uri="{BB962C8B-B14F-4D97-AF65-F5344CB8AC3E}">
        <p14:creationId xmlns:p14="http://schemas.microsoft.com/office/powerpoint/2010/main" val="2857467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734913-A1EA-43B0-B0E6-05F71F82B95D}" type="slidenum">
              <a:rPr lang="en-GB" smtClean="0"/>
              <a:t>33</a:t>
            </a:fld>
            <a:endParaRPr lang="en-GB"/>
          </a:p>
        </p:txBody>
      </p:sp>
    </p:spTree>
    <p:extLst>
      <p:ext uri="{BB962C8B-B14F-4D97-AF65-F5344CB8AC3E}">
        <p14:creationId xmlns:p14="http://schemas.microsoft.com/office/powerpoint/2010/main" val="2431156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734913-A1EA-43B0-B0E6-05F71F82B95D}" type="slidenum">
              <a:rPr lang="en-GB" smtClean="0"/>
              <a:t>34</a:t>
            </a:fld>
            <a:endParaRPr lang="en-GB"/>
          </a:p>
        </p:txBody>
      </p:sp>
    </p:spTree>
    <p:extLst>
      <p:ext uri="{BB962C8B-B14F-4D97-AF65-F5344CB8AC3E}">
        <p14:creationId xmlns:p14="http://schemas.microsoft.com/office/powerpoint/2010/main" val="4186491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734913-A1EA-43B0-B0E6-05F71F82B95D}" type="slidenum">
              <a:rPr lang="en-GB" smtClean="0"/>
              <a:t>35</a:t>
            </a:fld>
            <a:endParaRPr lang="en-GB"/>
          </a:p>
        </p:txBody>
      </p:sp>
    </p:spTree>
    <p:extLst>
      <p:ext uri="{BB962C8B-B14F-4D97-AF65-F5344CB8AC3E}">
        <p14:creationId xmlns:p14="http://schemas.microsoft.com/office/powerpoint/2010/main" val="3260416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734913-A1EA-43B0-B0E6-05F71F82B95D}" type="slidenum">
              <a:rPr lang="en-GB" smtClean="0"/>
              <a:t>5</a:t>
            </a:fld>
            <a:endParaRPr lang="en-GB"/>
          </a:p>
        </p:txBody>
      </p:sp>
    </p:spTree>
    <p:extLst>
      <p:ext uri="{BB962C8B-B14F-4D97-AF65-F5344CB8AC3E}">
        <p14:creationId xmlns:p14="http://schemas.microsoft.com/office/powerpoint/2010/main" val="414312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734913-A1EA-43B0-B0E6-05F71F82B95D}" type="slidenum">
              <a:rPr lang="en-GB" smtClean="0"/>
              <a:t>6</a:t>
            </a:fld>
            <a:endParaRPr lang="en-GB"/>
          </a:p>
        </p:txBody>
      </p:sp>
    </p:spTree>
    <p:extLst>
      <p:ext uri="{BB962C8B-B14F-4D97-AF65-F5344CB8AC3E}">
        <p14:creationId xmlns:p14="http://schemas.microsoft.com/office/powerpoint/2010/main" val="2750334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734913-A1EA-43B0-B0E6-05F71F82B95D}" type="slidenum">
              <a:rPr lang="en-GB" smtClean="0"/>
              <a:t>7</a:t>
            </a:fld>
            <a:endParaRPr lang="en-GB"/>
          </a:p>
        </p:txBody>
      </p:sp>
    </p:spTree>
    <p:extLst>
      <p:ext uri="{BB962C8B-B14F-4D97-AF65-F5344CB8AC3E}">
        <p14:creationId xmlns:p14="http://schemas.microsoft.com/office/powerpoint/2010/main" val="2685391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734913-A1EA-43B0-B0E6-05F71F82B95D}" type="slidenum">
              <a:rPr lang="en-GB" smtClean="0"/>
              <a:t>9</a:t>
            </a:fld>
            <a:endParaRPr lang="en-GB"/>
          </a:p>
        </p:txBody>
      </p:sp>
    </p:spTree>
    <p:extLst>
      <p:ext uri="{BB962C8B-B14F-4D97-AF65-F5344CB8AC3E}">
        <p14:creationId xmlns:p14="http://schemas.microsoft.com/office/powerpoint/2010/main" val="1520849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734913-A1EA-43B0-B0E6-05F71F82B95D}" type="slidenum">
              <a:rPr lang="en-GB" smtClean="0"/>
              <a:t>15</a:t>
            </a:fld>
            <a:endParaRPr lang="en-GB"/>
          </a:p>
        </p:txBody>
      </p:sp>
    </p:spTree>
    <p:extLst>
      <p:ext uri="{BB962C8B-B14F-4D97-AF65-F5344CB8AC3E}">
        <p14:creationId xmlns:p14="http://schemas.microsoft.com/office/powerpoint/2010/main" val="1355846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734913-A1EA-43B0-B0E6-05F71F82B95D}" type="slidenum">
              <a:rPr lang="en-GB" smtClean="0"/>
              <a:t>16</a:t>
            </a:fld>
            <a:endParaRPr lang="en-GB"/>
          </a:p>
        </p:txBody>
      </p:sp>
    </p:spTree>
    <p:extLst>
      <p:ext uri="{BB962C8B-B14F-4D97-AF65-F5344CB8AC3E}">
        <p14:creationId xmlns:p14="http://schemas.microsoft.com/office/powerpoint/2010/main" val="1604445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734913-A1EA-43B0-B0E6-05F71F82B95D}" type="slidenum">
              <a:rPr lang="en-GB" smtClean="0"/>
              <a:t>17</a:t>
            </a:fld>
            <a:endParaRPr lang="en-GB"/>
          </a:p>
        </p:txBody>
      </p:sp>
    </p:spTree>
    <p:extLst>
      <p:ext uri="{BB962C8B-B14F-4D97-AF65-F5344CB8AC3E}">
        <p14:creationId xmlns:p14="http://schemas.microsoft.com/office/powerpoint/2010/main" val="1757515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11/16/2016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11/16/2016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11/16/2016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11/16/2016</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11/16/2016</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11/16/2016</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11/16/2016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11/16/2016</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11/16/2016</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blip>
          <a:srcRect/>
          <a:stretch>
            <a:fillRect l="-9000" r="-9000"/>
          </a:stretch>
        </a:blipFill>
        <a:effectLst/>
      </p:bgPr>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11/16/2016</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35986" y="1022237"/>
            <a:ext cx="2947482" cy="4601183"/>
          </a:xfrm>
        </p:spPr>
        <p:txBody>
          <a:bodyPr/>
          <a:lstStyle/>
          <a:p>
            <a:r>
              <a:rPr lang="en-GB" b="1" i="1" dirty="0"/>
              <a:t>Photography as a research </a:t>
            </a:r>
            <a:r>
              <a:rPr lang="en-GB" b="1" i="1" dirty="0" smtClean="0"/>
              <a:t>tool</a:t>
            </a:r>
            <a:br>
              <a:rPr lang="en-GB" b="1" i="1" dirty="0" smtClean="0"/>
            </a:br>
            <a:r>
              <a:rPr lang="en-GB" b="1" i="1" dirty="0"/>
              <a:t/>
            </a:r>
            <a:br>
              <a:rPr lang="en-GB" b="1" i="1" dirty="0"/>
            </a:br>
            <a:r>
              <a:rPr lang="en-GB" b="1" i="1" dirty="0" smtClean="0"/>
              <a:t>Rhys Williams</a:t>
            </a:r>
            <a:endParaRPr lang="en-GB" dirty="0"/>
          </a:p>
        </p:txBody>
      </p:sp>
      <p:sp>
        <p:nvSpPr>
          <p:cNvPr id="2" name="TextBox 1"/>
          <p:cNvSpPr txBox="1"/>
          <p:nvPr/>
        </p:nvSpPr>
        <p:spPr>
          <a:xfrm>
            <a:off x="1060174" y="2230221"/>
            <a:ext cx="10071652" cy="2185214"/>
          </a:xfrm>
          <a:prstGeom prst="rect">
            <a:avLst/>
          </a:prstGeom>
          <a:noFill/>
        </p:spPr>
        <p:txBody>
          <a:bodyPr wrap="square" rtlCol="0">
            <a:spAutoFit/>
          </a:bodyPr>
          <a:lstStyle/>
          <a:p>
            <a:pPr algn="ctr"/>
            <a:r>
              <a:rPr lang="en-GB" sz="4800" b="1" dirty="0">
                <a:solidFill>
                  <a:srgbClr val="AD84C6"/>
                </a:solidFill>
                <a:latin typeface="Cambria" panose="02040503050406030204" pitchFamily="18" charset="0"/>
              </a:rPr>
              <a:t>Photography as a research tool</a:t>
            </a:r>
            <a:br>
              <a:rPr lang="en-GB" sz="4800" b="1" dirty="0">
                <a:solidFill>
                  <a:srgbClr val="AD84C6"/>
                </a:solidFill>
                <a:latin typeface="Cambria" panose="02040503050406030204" pitchFamily="18" charset="0"/>
              </a:rPr>
            </a:br>
            <a:r>
              <a:rPr lang="en-GB" sz="4800" b="1" dirty="0">
                <a:solidFill>
                  <a:srgbClr val="AD84C6"/>
                </a:solidFill>
                <a:latin typeface="Cambria" panose="02040503050406030204" pitchFamily="18" charset="0"/>
              </a:rPr>
              <a:t/>
            </a:r>
            <a:br>
              <a:rPr lang="en-GB" sz="4800" b="1" dirty="0">
                <a:solidFill>
                  <a:srgbClr val="AD84C6"/>
                </a:solidFill>
                <a:latin typeface="Cambria" panose="02040503050406030204" pitchFamily="18" charset="0"/>
              </a:rPr>
            </a:br>
            <a:r>
              <a:rPr lang="en-GB" sz="4000" b="1" dirty="0" smtClean="0">
                <a:solidFill>
                  <a:srgbClr val="AD84C6"/>
                </a:solidFill>
                <a:latin typeface="Cambria" panose="02040503050406030204" pitchFamily="18" charset="0"/>
              </a:rPr>
              <a:t>by Rhys </a:t>
            </a:r>
            <a:r>
              <a:rPr lang="en-GB" sz="4000" b="1" dirty="0">
                <a:solidFill>
                  <a:srgbClr val="AD84C6"/>
                </a:solidFill>
                <a:latin typeface="Cambria" panose="02040503050406030204" pitchFamily="18" charset="0"/>
              </a:rPr>
              <a:t>Williams</a:t>
            </a:r>
            <a:endParaRPr lang="en-GB" sz="4000" dirty="0">
              <a:solidFill>
                <a:srgbClr val="AD84C6"/>
              </a:solidFill>
              <a:latin typeface="Cambria" panose="02040503050406030204" pitchFamily="18" charset="0"/>
            </a:endParaRPr>
          </a:p>
        </p:txBody>
      </p:sp>
    </p:spTree>
    <p:extLst>
      <p:ext uri="{BB962C8B-B14F-4D97-AF65-F5344CB8AC3E}">
        <p14:creationId xmlns:p14="http://schemas.microsoft.com/office/powerpoint/2010/main" val="39412973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36924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6171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5272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3334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21257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ambria" panose="02040503050406030204" pitchFamily="18" charset="0"/>
              </a:rPr>
              <a:t>Presentation</a:t>
            </a:r>
            <a:endParaRPr lang="en-GB" b="1" dirty="0">
              <a:latin typeface="Cambria" panose="02040503050406030204" pitchFamily="18" charset="0"/>
            </a:endParaRPr>
          </a:p>
        </p:txBody>
      </p:sp>
      <p:sp>
        <p:nvSpPr>
          <p:cNvPr id="3" name="Content Placeholder 2"/>
          <p:cNvSpPr>
            <a:spLocks noGrp="1"/>
          </p:cNvSpPr>
          <p:nvPr>
            <p:ph idx="1"/>
          </p:nvPr>
        </p:nvSpPr>
        <p:spPr>
          <a:xfrm>
            <a:off x="3934046" y="797442"/>
            <a:ext cx="7208875" cy="5337544"/>
          </a:xfrm>
        </p:spPr>
        <p:txBody>
          <a:bodyPr>
            <a:normAutofit/>
          </a:bodyPr>
          <a:lstStyle/>
          <a:p>
            <a:r>
              <a:rPr lang="en-GB" sz="2400" dirty="0" smtClean="0">
                <a:latin typeface="Calibri" panose="020F0502020204030204" pitchFamily="34" charset="0"/>
              </a:rPr>
              <a:t>What </a:t>
            </a:r>
            <a:r>
              <a:rPr lang="en-GB" sz="2400" dirty="0">
                <a:latin typeface="Calibri" panose="020F0502020204030204" pitchFamily="34" charset="0"/>
              </a:rPr>
              <a:t>is IDEAS</a:t>
            </a:r>
            <a:r>
              <a:rPr lang="en-GB" sz="2400" dirty="0" smtClean="0">
                <a:latin typeface="Calibri" panose="020F0502020204030204" pitchFamily="34" charset="0"/>
              </a:rPr>
              <a:t>?</a:t>
            </a:r>
          </a:p>
          <a:p>
            <a:endParaRPr lang="en-GB" sz="2400" dirty="0" smtClean="0">
              <a:latin typeface="Calibri" panose="020F0502020204030204" pitchFamily="34" charset="0"/>
            </a:endParaRPr>
          </a:p>
          <a:p>
            <a:r>
              <a:rPr lang="en-GB" sz="2400" dirty="0">
                <a:latin typeface="Calibri" panose="020F0502020204030204" pitchFamily="34" charset="0"/>
              </a:rPr>
              <a:t>Charting progress in maternal and </a:t>
            </a:r>
            <a:r>
              <a:rPr lang="en-GB" sz="2400" dirty="0" err="1">
                <a:latin typeface="Calibri" panose="020F0502020204030204" pitchFamily="34" charset="0"/>
              </a:rPr>
              <a:t>newborn</a:t>
            </a:r>
            <a:r>
              <a:rPr lang="en-GB" sz="2400" dirty="0">
                <a:latin typeface="Calibri" panose="020F0502020204030204" pitchFamily="34" charset="0"/>
              </a:rPr>
              <a:t> </a:t>
            </a:r>
            <a:r>
              <a:rPr lang="en-GB" sz="2400" dirty="0" smtClean="0">
                <a:latin typeface="Calibri" panose="020F0502020204030204" pitchFamily="34" charset="0"/>
              </a:rPr>
              <a:t>health</a:t>
            </a:r>
          </a:p>
          <a:p>
            <a:endParaRPr lang="en-GB" sz="2400" dirty="0" smtClean="0">
              <a:latin typeface="Calibri" panose="020F0502020204030204" pitchFamily="34" charset="0"/>
            </a:endParaRPr>
          </a:p>
          <a:p>
            <a:r>
              <a:rPr lang="en-GB" sz="2400" dirty="0" smtClean="0">
                <a:latin typeface="Calibri" panose="020F0502020204030204" pitchFamily="34" charset="0"/>
              </a:rPr>
              <a:t>How </a:t>
            </a:r>
            <a:r>
              <a:rPr lang="en-GB" sz="2400" dirty="0">
                <a:latin typeface="Calibri" panose="020F0502020204030204" pitchFamily="34" charset="0"/>
              </a:rPr>
              <a:t>photography can help improve and innovate health systems by enhancing </a:t>
            </a:r>
            <a:r>
              <a:rPr lang="en-GB" sz="2400" dirty="0" smtClean="0">
                <a:latin typeface="Calibri" panose="020F0502020204030204" pitchFamily="34" charset="0"/>
              </a:rPr>
              <a:t>research</a:t>
            </a:r>
          </a:p>
          <a:p>
            <a:endParaRPr lang="en-GB" sz="2400" dirty="0">
              <a:latin typeface="Calibri" panose="020F0502020204030204" pitchFamily="34" charset="0"/>
            </a:endParaRPr>
          </a:p>
          <a:p>
            <a:r>
              <a:rPr lang="en-GB" sz="2400" dirty="0">
                <a:latin typeface="Calibri" panose="020F0502020204030204" pitchFamily="34" charset="0"/>
              </a:rPr>
              <a:t>Wider </a:t>
            </a:r>
            <a:r>
              <a:rPr lang="en-GB" sz="2400" dirty="0" smtClean="0">
                <a:latin typeface="Calibri" panose="020F0502020204030204" pitchFamily="34" charset="0"/>
              </a:rPr>
              <a:t>debates</a:t>
            </a:r>
          </a:p>
          <a:p>
            <a:endParaRPr lang="en-GB" sz="2400" dirty="0">
              <a:latin typeface="Calibri" panose="020F0502020204030204" pitchFamily="34" charset="0"/>
            </a:endParaRPr>
          </a:p>
          <a:p>
            <a:r>
              <a:rPr lang="en-GB" sz="2400" dirty="0">
                <a:latin typeface="Calibri" panose="020F0502020204030204" pitchFamily="34" charset="0"/>
              </a:rPr>
              <a:t>What next?</a:t>
            </a:r>
          </a:p>
          <a:p>
            <a:endParaRPr lang="en-GB" dirty="0">
              <a:latin typeface="Calibri" panose="020F0502020204030204" pitchFamily="34" charset="0"/>
            </a:endParaRPr>
          </a:p>
        </p:txBody>
      </p:sp>
    </p:spTree>
    <p:extLst>
      <p:ext uri="{BB962C8B-B14F-4D97-AF65-F5344CB8AC3E}">
        <p14:creationId xmlns:p14="http://schemas.microsoft.com/office/powerpoint/2010/main" val="28004121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2860671" cy="4601183"/>
          </a:xfrm>
        </p:spPr>
        <p:txBody>
          <a:bodyPr anchor="t"/>
          <a:lstStyle/>
          <a:p>
            <a:pPr algn="ctr"/>
            <a:r>
              <a:rPr lang="en-GB" b="1" dirty="0" smtClean="0">
                <a:latin typeface="Cambria" panose="02040503050406030204" pitchFamily="18" charset="0"/>
              </a:rPr>
              <a:t>What is IDEAS?</a:t>
            </a:r>
            <a:endParaRPr lang="en-GB" b="1" dirty="0">
              <a:latin typeface="Cambria" panose="02040503050406030204" pitchFamily="18" charset="0"/>
            </a:endParaRPr>
          </a:p>
        </p:txBody>
      </p:sp>
      <p:sp>
        <p:nvSpPr>
          <p:cNvPr id="3" name="Content Placeholder 2"/>
          <p:cNvSpPr>
            <a:spLocks noGrp="1"/>
          </p:cNvSpPr>
          <p:nvPr>
            <p:ph idx="1"/>
          </p:nvPr>
        </p:nvSpPr>
        <p:spPr>
          <a:xfrm>
            <a:off x="3869268" y="1"/>
            <a:ext cx="7315200" cy="6858000"/>
          </a:xfrm>
        </p:spPr>
        <p:txBody>
          <a:bodyPr>
            <a:noAutofit/>
          </a:bodyPr>
          <a:lstStyle/>
          <a:p>
            <a:r>
              <a:rPr lang="en-GB" sz="2400" dirty="0">
                <a:latin typeface="Calibri" panose="020F0502020204030204" pitchFamily="34" charset="0"/>
              </a:rPr>
              <a:t>IDEAS aims to improve the health and survival of mothers and babies through generating </a:t>
            </a:r>
            <a:r>
              <a:rPr lang="en-GB" sz="2400" b="1" dirty="0">
                <a:latin typeface="Calibri" panose="020F0502020204030204" pitchFamily="34" charset="0"/>
              </a:rPr>
              <a:t>evidence to inform policy and </a:t>
            </a:r>
            <a:r>
              <a:rPr lang="en-GB" sz="2400" b="1" dirty="0" smtClean="0">
                <a:latin typeface="Calibri" panose="020F0502020204030204" pitchFamily="34" charset="0"/>
              </a:rPr>
              <a:t>practice</a:t>
            </a:r>
            <a:endParaRPr lang="en-GB" sz="2400" b="1" dirty="0">
              <a:latin typeface="Calibri" panose="020F0502020204030204" pitchFamily="34" charset="0"/>
            </a:endParaRPr>
          </a:p>
          <a:p>
            <a:r>
              <a:rPr lang="en-GB" sz="2400" dirty="0" smtClean="0">
                <a:latin typeface="Calibri" panose="020F0502020204030204" pitchFamily="34" charset="0"/>
              </a:rPr>
              <a:t>Working </a:t>
            </a:r>
            <a:r>
              <a:rPr lang="en-GB" sz="2400" dirty="0">
                <a:latin typeface="Calibri" panose="020F0502020204030204" pitchFamily="34" charset="0"/>
              </a:rPr>
              <a:t>in </a:t>
            </a:r>
            <a:r>
              <a:rPr lang="en-GB" sz="2400" b="1" dirty="0" smtClean="0">
                <a:latin typeface="Calibri" panose="020F0502020204030204" pitchFamily="34" charset="0"/>
              </a:rPr>
              <a:t>Ethiopia, </a:t>
            </a:r>
            <a:r>
              <a:rPr lang="en-GB" sz="2400" b="1" dirty="0" err="1">
                <a:latin typeface="Calibri" panose="020F0502020204030204" pitchFamily="34" charset="0"/>
              </a:rPr>
              <a:t>n</a:t>
            </a:r>
            <a:r>
              <a:rPr lang="en-GB" sz="2400" b="1" dirty="0" err="1" smtClean="0">
                <a:latin typeface="Calibri" panose="020F0502020204030204" pitchFamily="34" charset="0"/>
              </a:rPr>
              <a:t>ortheastern</a:t>
            </a:r>
            <a:r>
              <a:rPr lang="en-GB" sz="2400" b="1" dirty="0" smtClean="0">
                <a:latin typeface="Calibri" panose="020F0502020204030204" pitchFamily="34" charset="0"/>
              </a:rPr>
              <a:t> </a:t>
            </a:r>
            <a:r>
              <a:rPr lang="en-GB" sz="2400" b="1" dirty="0">
                <a:latin typeface="Calibri" panose="020F0502020204030204" pitchFamily="34" charset="0"/>
              </a:rPr>
              <a:t>Nigeria</a:t>
            </a:r>
            <a:r>
              <a:rPr lang="en-GB" sz="2400" dirty="0">
                <a:latin typeface="Calibri" panose="020F0502020204030204" pitchFamily="34" charset="0"/>
              </a:rPr>
              <a:t> </a:t>
            </a:r>
            <a:r>
              <a:rPr lang="en-GB" sz="2400" dirty="0" smtClean="0">
                <a:latin typeface="Calibri" panose="020F0502020204030204" pitchFamily="34" charset="0"/>
              </a:rPr>
              <a:t>and</a:t>
            </a:r>
            <a:r>
              <a:rPr lang="en-GB" sz="2400" b="1" dirty="0" smtClean="0">
                <a:latin typeface="Calibri" panose="020F0502020204030204" pitchFamily="34" charset="0"/>
              </a:rPr>
              <a:t> India</a:t>
            </a:r>
          </a:p>
          <a:p>
            <a:r>
              <a:rPr lang="en-GB" sz="2400" dirty="0">
                <a:latin typeface="Calibri" panose="020F0502020204030204" pitchFamily="34" charset="0"/>
              </a:rPr>
              <a:t>IDEAS uses measurement, learning and evaluation to find out what works, why and how in maternal and </a:t>
            </a:r>
            <a:r>
              <a:rPr lang="en-GB" sz="2400" dirty="0" err="1">
                <a:latin typeface="Calibri" panose="020F0502020204030204" pitchFamily="34" charset="0"/>
              </a:rPr>
              <a:t>newborn</a:t>
            </a:r>
            <a:r>
              <a:rPr lang="en-GB" sz="2400" dirty="0">
                <a:latin typeface="Calibri" panose="020F0502020204030204" pitchFamily="34" charset="0"/>
              </a:rPr>
              <a:t> health </a:t>
            </a:r>
            <a:r>
              <a:rPr lang="en-GB" sz="2400" dirty="0" smtClean="0">
                <a:latin typeface="Calibri" panose="020F0502020204030204" pitchFamily="34" charset="0"/>
              </a:rPr>
              <a:t>programmes</a:t>
            </a:r>
          </a:p>
          <a:p>
            <a:r>
              <a:rPr lang="en-GB" sz="2400" dirty="0" smtClean="0">
                <a:latin typeface="Calibri" panose="020F0502020204030204" pitchFamily="34" charset="0"/>
              </a:rPr>
              <a:t>Funded by the </a:t>
            </a:r>
            <a:r>
              <a:rPr lang="en-GB" sz="2400" b="1" dirty="0" smtClean="0">
                <a:latin typeface="Calibri" panose="020F0502020204030204" pitchFamily="34" charset="0"/>
              </a:rPr>
              <a:t>Bill </a:t>
            </a:r>
            <a:r>
              <a:rPr lang="en-GB" sz="2400" b="1" dirty="0">
                <a:latin typeface="Calibri" panose="020F0502020204030204" pitchFamily="34" charset="0"/>
              </a:rPr>
              <a:t>&amp;</a:t>
            </a:r>
            <a:r>
              <a:rPr lang="en-GB" sz="2400" b="1" dirty="0" smtClean="0">
                <a:latin typeface="Calibri" panose="020F0502020204030204" pitchFamily="34" charset="0"/>
              </a:rPr>
              <a:t> Melinda Gates Foundation </a:t>
            </a:r>
          </a:p>
          <a:p>
            <a:r>
              <a:rPr lang="en-GB" sz="2400" dirty="0" smtClean="0">
                <a:latin typeface="Calibri" panose="020F0502020204030204" pitchFamily="34" charset="0"/>
              </a:rPr>
              <a:t>Based at the </a:t>
            </a:r>
            <a:r>
              <a:rPr lang="en-GB" sz="2400" b="1" dirty="0" smtClean="0">
                <a:latin typeface="Calibri" panose="020F0502020204030204" pitchFamily="34" charset="0"/>
              </a:rPr>
              <a:t>London School of Hygiene </a:t>
            </a:r>
            <a:r>
              <a:rPr lang="en-GB" sz="2400" b="1" dirty="0">
                <a:latin typeface="Calibri" panose="020F0502020204030204" pitchFamily="34" charset="0"/>
              </a:rPr>
              <a:t>&amp;</a:t>
            </a:r>
            <a:r>
              <a:rPr lang="en-GB" sz="2400" b="1" dirty="0" smtClean="0">
                <a:latin typeface="Calibri" panose="020F0502020204030204" pitchFamily="34" charset="0"/>
              </a:rPr>
              <a:t> Tropical Medicine</a:t>
            </a:r>
          </a:p>
          <a:p>
            <a:r>
              <a:rPr lang="en-GB" sz="2400" dirty="0" smtClean="0">
                <a:latin typeface="Calibri" panose="020F0502020204030204" pitchFamily="34" charset="0"/>
              </a:rPr>
              <a:t>Find out more </a:t>
            </a:r>
            <a:r>
              <a:rPr lang="en-GB" sz="2400" b="1" dirty="0" smtClean="0">
                <a:latin typeface="Calibri" panose="020F0502020204030204" pitchFamily="34" charset="0"/>
              </a:rPr>
              <a:t>ideas.lshtm.ac.uk</a:t>
            </a:r>
            <a:endParaRPr lang="en-GB" sz="2400" b="1" dirty="0">
              <a:latin typeface="Calibri" panose="020F0502020204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88" y="2615529"/>
            <a:ext cx="2528343" cy="120411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70" y="4192084"/>
            <a:ext cx="2662177" cy="1371021"/>
          </a:xfrm>
          <a:prstGeom prst="rect">
            <a:avLst/>
          </a:prstGeom>
        </p:spPr>
      </p:pic>
    </p:spTree>
    <p:extLst>
      <p:ext uri="{BB962C8B-B14F-4D97-AF65-F5344CB8AC3E}">
        <p14:creationId xmlns:p14="http://schemas.microsoft.com/office/powerpoint/2010/main" val="5892805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2759" y="1031072"/>
            <a:ext cx="2947482" cy="4601183"/>
          </a:xfrm>
        </p:spPr>
        <p:txBody>
          <a:bodyPr/>
          <a:lstStyle/>
          <a:p>
            <a:r>
              <a:rPr lang="en-GB" b="1" dirty="0" smtClean="0">
                <a:latin typeface="Cambria" panose="02040503050406030204" pitchFamily="18" charset="0"/>
              </a:rPr>
              <a:t>Progress*</a:t>
            </a:r>
            <a:endParaRPr lang="en-GB" b="1" dirty="0">
              <a:latin typeface="Cambria" panose="02040503050406030204" pitchFamily="18" charset="0"/>
            </a:endParaRPr>
          </a:p>
        </p:txBody>
      </p:sp>
      <p:sp>
        <p:nvSpPr>
          <p:cNvPr id="4" name="TextBox 3"/>
          <p:cNvSpPr txBox="1"/>
          <p:nvPr/>
        </p:nvSpPr>
        <p:spPr>
          <a:xfrm>
            <a:off x="3739945" y="1293037"/>
            <a:ext cx="8054490" cy="4062651"/>
          </a:xfrm>
          <a:prstGeom prst="rect">
            <a:avLst/>
          </a:prstGeom>
          <a:noFill/>
        </p:spPr>
        <p:txBody>
          <a:bodyPr wrap="square" rtlCol="0">
            <a:spAutoFit/>
          </a:bodyPr>
          <a:lstStyle/>
          <a:p>
            <a:pPr marL="285750" indent="-285750">
              <a:buFont typeface="Arial" panose="020B0604020202020204" pitchFamily="34" charset="0"/>
              <a:buChar char="•"/>
            </a:pPr>
            <a:r>
              <a:rPr lang="en-GB" sz="2400" dirty="0" smtClean="0">
                <a:solidFill>
                  <a:schemeClr val="tx1">
                    <a:lumMod val="50000"/>
                    <a:lumOff val="50000"/>
                  </a:schemeClr>
                </a:solidFill>
                <a:latin typeface="Calibri" panose="020F0502020204030204" pitchFamily="34" charset="0"/>
              </a:rPr>
              <a:t>Births at health centres increased from </a:t>
            </a:r>
            <a:r>
              <a:rPr lang="en-GB" sz="2400" b="1" dirty="0" smtClean="0">
                <a:solidFill>
                  <a:schemeClr val="tx1">
                    <a:lumMod val="50000"/>
                    <a:lumOff val="50000"/>
                  </a:schemeClr>
                </a:solidFill>
                <a:latin typeface="Calibri" panose="020F0502020204030204" pitchFamily="34" charset="0"/>
              </a:rPr>
              <a:t>14% to 43%</a:t>
            </a:r>
          </a:p>
          <a:p>
            <a:pPr marL="285750" indent="-285750">
              <a:buFont typeface="Arial" panose="020B0604020202020204" pitchFamily="34" charset="0"/>
              <a:buChar char="•"/>
            </a:pPr>
            <a:endParaRPr lang="en-GB" sz="2400" b="1" dirty="0" smtClean="0">
              <a:solidFill>
                <a:schemeClr val="tx1">
                  <a:lumMod val="50000"/>
                  <a:lumOff val="50000"/>
                </a:schemeClr>
              </a:solidFill>
              <a:latin typeface="Calibri" panose="020F0502020204030204" pitchFamily="34" charset="0"/>
            </a:endParaRPr>
          </a:p>
          <a:p>
            <a:pPr marL="285750" indent="-285750">
              <a:buFont typeface="Arial" panose="020B0604020202020204" pitchFamily="34" charset="0"/>
              <a:buChar char="•"/>
            </a:pPr>
            <a:r>
              <a:rPr lang="en-GB" sz="2400" dirty="0" smtClean="0">
                <a:solidFill>
                  <a:schemeClr val="tx1">
                    <a:lumMod val="50000"/>
                    <a:lumOff val="50000"/>
                  </a:schemeClr>
                </a:solidFill>
                <a:latin typeface="Calibri" panose="020F0502020204030204" pitchFamily="34" charset="0"/>
              </a:rPr>
              <a:t>More women had the recommended </a:t>
            </a:r>
            <a:r>
              <a:rPr lang="en-GB" sz="2400" b="1" dirty="0" smtClean="0">
                <a:solidFill>
                  <a:schemeClr val="tx1">
                    <a:lumMod val="50000"/>
                    <a:lumOff val="50000"/>
                  </a:schemeClr>
                </a:solidFill>
                <a:latin typeface="Calibri" panose="020F0502020204030204" pitchFamily="34" charset="0"/>
              </a:rPr>
              <a:t>four or more antenatal care visits</a:t>
            </a:r>
          </a:p>
          <a:p>
            <a:pPr marL="285750" indent="-285750">
              <a:buFont typeface="Arial" panose="020B0604020202020204" pitchFamily="34" charset="0"/>
              <a:buChar char="•"/>
            </a:pPr>
            <a:endParaRPr lang="en-GB" sz="2400" b="1" dirty="0" smtClean="0">
              <a:solidFill>
                <a:schemeClr val="tx1">
                  <a:lumMod val="50000"/>
                  <a:lumOff val="50000"/>
                </a:schemeClr>
              </a:solidFill>
              <a:latin typeface="Calibri" panose="020F0502020204030204" pitchFamily="34" charset="0"/>
            </a:endParaRPr>
          </a:p>
          <a:p>
            <a:pPr marL="285750" indent="-285750">
              <a:buFont typeface="Arial" panose="020B0604020202020204" pitchFamily="34" charset="0"/>
              <a:buChar char="•"/>
            </a:pPr>
            <a:r>
              <a:rPr lang="en-GB" sz="2400" dirty="0" smtClean="0">
                <a:solidFill>
                  <a:schemeClr val="tx1">
                    <a:lumMod val="50000"/>
                    <a:lumOff val="50000"/>
                  </a:schemeClr>
                </a:solidFill>
                <a:latin typeface="Calibri" panose="020F0502020204030204" pitchFamily="34" charset="0"/>
              </a:rPr>
              <a:t>Births attended by skilled birth attendants like doctors, nurses or midwives increased from </a:t>
            </a:r>
            <a:r>
              <a:rPr lang="en-GB" sz="2400" b="1" dirty="0" smtClean="0">
                <a:solidFill>
                  <a:schemeClr val="tx1">
                    <a:lumMod val="50000"/>
                    <a:lumOff val="50000"/>
                  </a:schemeClr>
                </a:solidFill>
                <a:latin typeface="Calibri" panose="020F0502020204030204" pitchFamily="34" charset="0"/>
              </a:rPr>
              <a:t>15% to 46%</a:t>
            </a:r>
          </a:p>
          <a:p>
            <a:pPr marL="285750" indent="-285750">
              <a:buFont typeface="Arial" panose="020B0604020202020204" pitchFamily="34" charset="0"/>
              <a:buChar char="•"/>
            </a:pPr>
            <a:endParaRPr lang="en-GB" sz="2400" b="1" dirty="0" smtClean="0">
              <a:solidFill>
                <a:schemeClr val="tx1">
                  <a:lumMod val="50000"/>
                  <a:lumOff val="50000"/>
                </a:schemeClr>
              </a:solidFill>
              <a:latin typeface="Calibri" panose="020F0502020204030204" pitchFamily="34" charset="0"/>
            </a:endParaRPr>
          </a:p>
          <a:p>
            <a:pPr marL="285750" indent="-285750">
              <a:buFont typeface="Arial" panose="020B0604020202020204" pitchFamily="34" charset="0"/>
              <a:buChar char="•"/>
            </a:pPr>
            <a:r>
              <a:rPr lang="en-GB" sz="2400" b="1" dirty="0" smtClean="0">
                <a:solidFill>
                  <a:schemeClr val="tx1">
                    <a:lumMod val="50000"/>
                    <a:lumOff val="50000"/>
                  </a:schemeClr>
                </a:solidFill>
                <a:latin typeface="Calibri" panose="020F0502020204030204" pitchFamily="34" charset="0"/>
              </a:rPr>
              <a:t>BUT not </a:t>
            </a:r>
            <a:r>
              <a:rPr lang="en-GB" sz="2400" b="1" dirty="0">
                <a:solidFill>
                  <a:schemeClr val="tx1">
                    <a:lumMod val="50000"/>
                    <a:lumOff val="50000"/>
                  </a:schemeClr>
                </a:solidFill>
                <a:latin typeface="Calibri" panose="020F0502020204030204" pitchFamily="34" charset="0"/>
              </a:rPr>
              <a:t>all </a:t>
            </a:r>
            <a:r>
              <a:rPr lang="en-GB" sz="2400" b="1" dirty="0" smtClean="0">
                <a:solidFill>
                  <a:schemeClr val="tx1">
                    <a:lumMod val="50000"/>
                    <a:lumOff val="50000"/>
                  </a:schemeClr>
                </a:solidFill>
                <a:latin typeface="Calibri" panose="020F0502020204030204" pitchFamily="34" charset="0"/>
              </a:rPr>
              <a:t>health </a:t>
            </a:r>
            <a:r>
              <a:rPr lang="en-GB" sz="2400" b="1" dirty="0">
                <a:solidFill>
                  <a:schemeClr val="tx1">
                    <a:lumMod val="50000"/>
                    <a:lumOff val="50000"/>
                  </a:schemeClr>
                </a:solidFill>
                <a:latin typeface="Calibri" panose="020F0502020204030204" pitchFamily="34" charset="0"/>
              </a:rPr>
              <a:t>workers and families adopt the </a:t>
            </a:r>
            <a:r>
              <a:rPr lang="en-GB" sz="2400" b="1" dirty="0" smtClean="0">
                <a:solidFill>
                  <a:schemeClr val="tx1">
                    <a:lumMod val="50000"/>
                    <a:lumOff val="50000"/>
                  </a:schemeClr>
                </a:solidFill>
                <a:latin typeface="Calibri" panose="020F0502020204030204" pitchFamily="34" charset="0"/>
              </a:rPr>
              <a:t>behaviours </a:t>
            </a:r>
            <a:r>
              <a:rPr lang="en-GB" sz="2400" b="1" dirty="0">
                <a:solidFill>
                  <a:schemeClr val="tx1">
                    <a:lumMod val="50000"/>
                    <a:lumOff val="50000"/>
                  </a:schemeClr>
                </a:solidFill>
                <a:latin typeface="Calibri" panose="020F0502020204030204" pitchFamily="34" charset="0"/>
              </a:rPr>
              <a:t>that could be the most effective in saving </a:t>
            </a:r>
            <a:r>
              <a:rPr lang="en-GB" sz="2400" b="1" dirty="0" smtClean="0">
                <a:solidFill>
                  <a:schemeClr val="tx1">
                    <a:lumMod val="50000"/>
                    <a:lumOff val="50000"/>
                  </a:schemeClr>
                </a:solidFill>
                <a:latin typeface="Calibri" panose="020F0502020204030204" pitchFamily="34" charset="0"/>
              </a:rPr>
              <a:t>lives</a:t>
            </a:r>
          </a:p>
          <a:p>
            <a:endParaRPr lang="en-GB" dirty="0">
              <a:latin typeface="Calibri" panose="020F0502020204030204" pitchFamily="34" charset="0"/>
            </a:endParaRPr>
          </a:p>
        </p:txBody>
      </p:sp>
      <p:sp>
        <p:nvSpPr>
          <p:cNvPr id="5" name="TextBox 4"/>
          <p:cNvSpPr txBox="1"/>
          <p:nvPr/>
        </p:nvSpPr>
        <p:spPr>
          <a:xfrm>
            <a:off x="262759" y="3757449"/>
            <a:ext cx="2238703" cy="738664"/>
          </a:xfrm>
          <a:prstGeom prst="rect">
            <a:avLst/>
          </a:prstGeom>
          <a:noFill/>
        </p:spPr>
        <p:txBody>
          <a:bodyPr wrap="square" rtlCol="0">
            <a:spAutoFit/>
          </a:bodyPr>
          <a:lstStyle/>
          <a:p>
            <a:r>
              <a:rPr lang="en-GB" sz="1400" dirty="0" smtClean="0">
                <a:solidFill>
                  <a:schemeClr val="bg1"/>
                </a:solidFill>
              </a:rPr>
              <a:t>*Data from IDEAS survey areas and </a:t>
            </a:r>
            <a:r>
              <a:rPr lang="en-GB" sz="1400" b="1" dirty="0" smtClean="0">
                <a:solidFill>
                  <a:schemeClr val="bg1"/>
                </a:solidFill>
              </a:rPr>
              <a:t>not nationally representative</a:t>
            </a:r>
            <a:endParaRPr lang="en-GB" sz="1400" b="1" dirty="0">
              <a:solidFill>
                <a:schemeClr val="bg1"/>
              </a:solidFill>
            </a:endParaRPr>
          </a:p>
        </p:txBody>
      </p:sp>
    </p:spTree>
    <p:extLst>
      <p:ext uri="{BB962C8B-B14F-4D97-AF65-F5344CB8AC3E}">
        <p14:creationId xmlns:p14="http://schemas.microsoft.com/office/powerpoint/2010/main" val="34180191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4386" y="1133724"/>
            <a:ext cx="3489348" cy="4601183"/>
          </a:xfrm>
        </p:spPr>
        <p:txBody>
          <a:bodyPr>
            <a:normAutofit/>
          </a:bodyPr>
          <a:lstStyle/>
          <a:p>
            <a:r>
              <a:rPr lang="en-GB" b="1" dirty="0" smtClean="0">
                <a:latin typeface="Cambria" panose="02040503050406030204" pitchFamily="18" charset="0"/>
              </a:rPr>
              <a:t>How did </a:t>
            </a:r>
            <a:br>
              <a:rPr lang="en-GB" b="1" dirty="0" smtClean="0">
                <a:latin typeface="Cambria" panose="02040503050406030204" pitchFamily="18" charset="0"/>
              </a:rPr>
            </a:br>
            <a:r>
              <a:rPr lang="en-GB" b="1" dirty="0" smtClean="0">
                <a:latin typeface="Cambria" panose="02040503050406030204" pitchFamily="18" charset="0"/>
              </a:rPr>
              <a:t>this photographic</a:t>
            </a:r>
            <a:br>
              <a:rPr lang="en-GB" b="1" dirty="0" smtClean="0">
                <a:latin typeface="Cambria" panose="02040503050406030204" pitchFamily="18" charset="0"/>
              </a:rPr>
            </a:br>
            <a:r>
              <a:rPr lang="en-GB" b="1" dirty="0" smtClean="0">
                <a:latin typeface="Cambria" panose="02040503050406030204" pitchFamily="18" charset="0"/>
              </a:rPr>
              <a:t>approach </a:t>
            </a:r>
            <a:br>
              <a:rPr lang="en-GB" b="1" dirty="0" smtClean="0">
                <a:latin typeface="Cambria" panose="02040503050406030204" pitchFamily="18" charset="0"/>
              </a:rPr>
            </a:br>
            <a:r>
              <a:rPr lang="en-GB" b="1" dirty="0" smtClean="0">
                <a:latin typeface="Cambria" panose="02040503050406030204" pitchFamily="18" charset="0"/>
              </a:rPr>
              <a:t>come about?</a:t>
            </a:r>
            <a:endParaRPr lang="en-GB" b="1" dirty="0">
              <a:latin typeface="Cambria" panose="02040503050406030204" pitchFamily="18" charset="0"/>
            </a:endParaRPr>
          </a:p>
        </p:txBody>
      </p:sp>
      <p:sp>
        <p:nvSpPr>
          <p:cNvPr id="3" name="Content Placeholder 2"/>
          <p:cNvSpPr>
            <a:spLocks noGrp="1"/>
          </p:cNvSpPr>
          <p:nvPr>
            <p:ph idx="1"/>
          </p:nvPr>
        </p:nvSpPr>
        <p:spPr>
          <a:xfrm>
            <a:off x="3934047" y="552893"/>
            <a:ext cx="7198242" cy="5762847"/>
          </a:xfrm>
        </p:spPr>
        <p:txBody>
          <a:bodyPr>
            <a:normAutofit/>
          </a:bodyPr>
          <a:lstStyle/>
          <a:p>
            <a:r>
              <a:rPr lang="en-GB" sz="2400" dirty="0">
                <a:latin typeface="Calibri" panose="020F0502020204030204" pitchFamily="34" charset="0"/>
              </a:rPr>
              <a:t>Four learning questions – mechanisms of change</a:t>
            </a:r>
          </a:p>
          <a:p>
            <a:endParaRPr lang="en-GB" sz="2400" dirty="0" smtClean="0">
              <a:latin typeface="Calibri" panose="020F0502020204030204" pitchFamily="34" charset="0"/>
            </a:endParaRPr>
          </a:p>
          <a:p>
            <a:r>
              <a:rPr lang="en-GB" sz="2400" dirty="0" smtClean="0">
                <a:latin typeface="Calibri" panose="020F0502020204030204" pitchFamily="34" charset="0"/>
              </a:rPr>
              <a:t>Field research in Ethiopia</a:t>
            </a:r>
          </a:p>
          <a:p>
            <a:endParaRPr lang="en-GB" sz="2400" dirty="0" smtClean="0">
              <a:latin typeface="Calibri" panose="020F0502020204030204" pitchFamily="34" charset="0"/>
            </a:endParaRPr>
          </a:p>
          <a:p>
            <a:r>
              <a:rPr lang="en-GB" sz="2400" dirty="0" smtClean="0">
                <a:latin typeface="Calibri" panose="020F0502020204030204" pitchFamily="34" charset="0"/>
              </a:rPr>
              <a:t>Explore the </a:t>
            </a:r>
            <a:r>
              <a:rPr lang="en-GB" sz="2400" dirty="0">
                <a:latin typeface="Calibri" panose="020F0502020204030204" pitchFamily="34" charset="0"/>
              </a:rPr>
              <a:t>barriers and enablers </a:t>
            </a:r>
            <a:r>
              <a:rPr lang="en-GB" sz="2400" dirty="0" smtClean="0">
                <a:latin typeface="Calibri" panose="020F0502020204030204" pitchFamily="34" charset="0"/>
              </a:rPr>
              <a:t>to improving behaviours during the first </a:t>
            </a:r>
            <a:r>
              <a:rPr lang="en-GB" sz="2400" dirty="0">
                <a:latin typeface="Calibri" panose="020F0502020204030204" pitchFamily="34" charset="0"/>
              </a:rPr>
              <a:t>hours and days of the </a:t>
            </a:r>
            <a:r>
              <a:rPr lang="en-GB" sz="2400" dirty="0" err="1">
                <a:latin typeface="Calibri" panose="020F0502020204030204" pitchFamily="34" charset="0"/>
              </a:rPr>
              <a:t>newborn's</a:t>
            </a:r>
            <a:r>
              <a:rPr lang="en-GB" sz="2400" dirty="0">
                <a:latin typeface="Calibri" panose="020F0502020204030204" pitchFamily="34" charset="0"/>
              </a:rPr>
              <a:t> </a:t>
            </a:r>
            <a:r>
              <a:rPr lang="en-GB" sz="2400" dirty="0" smtClean="0">
                <a:latin typeface="Calibri" panose="020F0502020204030204" pitchFamily="34" charset="0"/>
              </a:rPr>
              <a:t>life</a:t>
            </a:r>
          </a:p>
          <a:p>
            <a:endParaRPr lang="en-GB" sz="2400" dirty="0" smtClean="0">
              <a:latin typeface="Calibri" panose="020F0502020204030204" pitchFamily="34" charset="0"/>
            </a:endParaRPr>
          </a:p>
          <a:p>
            <a:r>
              <a:rPr lang="en-GB" sz="2400" dirty="0">
                <a:latin typeface="Calibri" panose="020F0502020204030204" pitchFamily="34" charset="0"/>
              </a:rPr>
              <a:t> </a:t>
            </a:r>
            <a:r>
              <a:rPr lang="en-GB" sz="2400" dirty="0" smtClean="0">
                <a:latin typeface="Calibri" panose="020F0502020204030204" pitchFamily="34" charset="0"/>
              </a:rPr>
              <a:t>What </a:t>
            </a:r>
            <a:r>
              <a:rPr lang="en-GB" sz="2400" dirty="0">
                <a:latin typeface="Calibri" panose="020F0502020204030204" pitchFamily="34" charset="0"/>
              </a:rPr>
              <a:t>role </a:t>
            </a:r>
            <a:r>
              <a:rPr lang="en-GB" sz="2400" dirty="0" smtClean="0">
                <a:latin typeface="Calibri" panose="020F0502020204030204" pitchFamily="34" charset="0"/>
              </a:rPr>
              <a:t>do community </a:t>
            </a:r>
            <a:r>
              <a:rPr lang="en-GB" sz="2400" dirty="0">
                <a:latin typeface="Calibri" panose="020F0502020204030204" pitchFamily="34" charset="0"/>
              </a:rPr>
              <a:t>health workers </a:t>
            </a:r>
            <a:r>
              <a:rPr lang="en-GB" sz="2400" dirty="0" smtClean="0">
                <a:latin typeface="Calibri" panose="020F0502020204030204" pitchFamily="34" charset="0"/>
              </a:rPr>
              <a:t>play </a:t>
            </a:r>
            <a:r>
              <a:rPr lang="en-GB" sz="2400" dirty="0">
                <a:latin typeface="Calibri" panose="020F0502020204030204" pitchFamily="34" charset="0"/>
              </a:rPr>
              <a:t>in </a:t>
            </a:r>
            <a:r>
              <a:rPr lang="en-GB" sz="2400" dirty="0" smtClean="0">
                <a:latin typeface="Calibri" panose="020F0502020204030204" pitchFamily="34" charset="0"/>
              </a:rPr>
              <a:t>this?</a:t>
            </a:r>
          </a:p>
          <a:p>
            <a:endParaRPr lang="en-GB" sz="2400" dirty="0">
              <a:latin typeface="Calibri" panose="020F0502020204030204" pitchFamily="34" charset="0"/>
            </a:endParaRPr>
          </a:p>
          <a:p>
            <a:r>
              <a:rPr lang="en-GB" sz="2400" dirty="0" smtClean="0">
                <a:latin typeface="Calibri" panose="020F0502020204030204" pitchFamily="34" charset="0"/>
              </a:rPr>
              <a:t>Wanted to understand why change happens </a:t>
            </a:r>
            <a:endParaRPr lang="en-GB" sz="2400" dirty="0">
              <a:latin typeface="Calibri" panose="020F0502020204030204" pitchFamily="34" charset="0"/>
            </a:endParaRPr>
          </a:p>
        </p:txBody>
      </p:sp>
    </p:spTree>
    <p:extLst>
      <p:ext uri="{BB962C8B-B14F-4D97-AF65-F5344CB8AC3E}">
        <p14:creationId xmlns:p14="http://schemas.microsoft.com/office/powerpoint/2010/main" val="40131658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ambria" panose="02040503050406030204" pitchFamily="18" charset="0"/>
              </a:rPr>
              <a:t>Promoting heathy behaviours</a:t>
            </a:r>
            <a:endParaRPr lang="en-GB" b="1" dirty="0">
              <a:latin typeface="Cambria" panose="02040503050406030204" pitchFamily="18" charset="0"/>
            </a:endParaRPr>
          </a:p>
        </p:txBody>
      </p:sp>
      <p:sp>
        <p:nvSpPr>
          <p:cNvPr id="3" name="Content Placeholder 2"/>
          <p:cNvSpPr>
            <a:spLocks noGrp="1"/>
          </p:cNvSpPr>
          <p:nvPr>
            <p:ph idx="1"/>
          </p:nvPr>
        </p:nvSpPr>
        <p:spPr>
          <a:xfrm>
            <a:off x="3806206" y="543340"/>
            <a:ext cx="7250677" cy="5791200"/>
          </a:xfrm>
        </p:spPr>
        <p:txBody>
          <a:bodyPr>
            <a:normAutofit/>
          </a:bodyPr>
          <a:lstStyle/>
          <a:p>
            <a:endParaRPr lang="en-GB" sz="2400" dirty="0" smtClean="0">
              <a:latin typeface="Calibri" panose="020F0502020204030204" pitchFamily="34" charset="0"/>
            </a:endParaRPr>
          </a:p>
          <a:p>
            <a:endParaRPr lang="en-GB" sz="2400" dirty="0">
              <a:latin typeface="Calibri" panose="020F0502020204030204" pitchFamily="34" charset="0"/>
            </a:endParaRPr>
          </a:p>
          <a:p>
            <a:r>
              <a:rPr lang="en-GB" sz="2400" dirty="0" smtClean="0">
                <a:latin typeface="Calibri" panose="020F0502020204030204" pitchFamily="34" charset="0"/>
              </a:rPr>
              <a:t>Active </a:t>
            </a:r>
            <a:r>
              <a:rPr lang="en-GB" sz="2400" dirty="0">
                <a:latin typeface="Calibri" panose="020F0502020204030204" pitchFamily="34" charset="0"/>
              </a:rPr>
              <a:t>management of the third stage of </a:t>
            </a:r>
            <a:r>
              <a:rPr lang="en-GB" sz="2400" dirty="0" smtClean="0">
                <a:latin typeface="Calibri" panose="020F0502020204030204" pitchFamily="34" charset="0"/>
              </a:rPr>
              <a:t>labour</a:t>
            </a:r>
          </a:p>
          <a:p>
            <a:endParaRPr lang="en-GB" sz="2400" dirty="0" smtClean="0">
              <a:latin typeface="Calibri" panose="020F0502020204030204" pitchFamily="34" charset="0"/>
            </a:endParaRPr>
          </a:p>
          <a:p>
            <a:r>
              <a:rPr lang="en-GB" sz="2400" dirty="0" smtClean="0">
                <a:latin typeface="Calibri" panose="020F0502020204030204" pitchFamily="34" charset="0"/>
              </a:rPr>
              <a:t>Thermal care</a:t>
            </a:r>
          </a:p>
          <a:p>
            <a:endParaRPr lang="en-GB" sz="2400" dirty="0" smtClean="0">
              <a:latin typeface="Calibri" panose="020F0502020204030204" pitchFamily="34" charset="0"/>
            </a:endParaRPr>
          </a:p>
          <a:p>
            <a:r>
              <a:rPr lang="en-GB" sz="2400" dirty="0" smtClean="0">
                <a:latin typeface="Calibri" panose="020F0502020204030204" pitchFamily="34" charset="0"/>
              </a:rPr>
              <a:t>Clean cord care</a:t>
            </a:r>
          </a:p>
          <a:p>
            <a:endParaRPr lang="en-GB" sz="2400" dirty="0" smtClean="0">
              <a:latin typeface="Calibri" panose="020F0502020204030204" pitchFamily="34" charset="0"/>
            </a:endParaRPr>
          </a:p>
          <a:p>
            <a:r>
              <a:rPr lang="en-GB" sz="2400" dirty="0">
                <a:latin typeface="Calibri" panose="020F0502020204030204" pitchFamily="34" charset="0"/>
              </a:rPr>
              <a:t>W</a:t>
            </a:r>
            <a:r>
              <a:rPr lang="en-GB" sz="2400" dirty="0" smtClean="0">
                <a:latin typeface="Calibri" panose="020F0502020204030204" pitchFamily="34" charset="0"/>
              </a:rPr>
              <a:t>eighing </a:t>
            </a:r>
            <a:r>
              <a:rPr lang="en-GB" sz="2400" dirty="0">
                <a:latin typeface="Calibri" panose="020F0502020204030204" pitchFamily="34" charset="0"/>
              </a:rPr>
              <a:t>the </a:t>
            </a:r>
            <a:r>
              <a:rPr lang="en-GB" sz="2400" dirty="0" err="1" smtClean="0">
                <a:latin typeface="Calibri" panose="020F0502020204030204" pitchFamily="34" charset="0"/>
              </a:rPr>
              <a:t>newborn</a:t>
            </a:r>
            <a:endParaRPr lang="en-GB" sz="2400" dirty="0" smtClean="0">
              <a:latin typeface="Calibri" panose="020F0502020204030204" pitchFamily="34" charset="0"/>
            </a:endParaRPr>
          </a:p>
          <a:p>
            <a:endParaRPr lang="en-GB" sz="2400" dirty="0" smtClean="0">
              <a:latin typeface="Calibri" panose="020F0502020204030204" pitchFamily="34" charset="0"/>
            </a:endParaRPr>
          </a:p>
          <a:p>
            <a:r>
              <a:rPr lang="en-GB" sz="2400" dirty="0" smtClean="0">
                <a:latin typeface="Calibri" panose="020F0502020204030204" pitchFamily="34" charset="0"/>
              </a:rPr>
              <a:t>Immediate breastfeeding</a:t>
            </a:r>
            <a:endParaRPr lang="en-GB" sz="2400" dirty="0">
              <a:latin typeface="Calibri" panose="020F0502020204030204" pitchFamily="34" charset="0"/>
            </a:endParaRPr>
          </a:p>
          <a:p>
            <a:endParaRPr lang="en-GB" sz="2400" dirty="0" smtClean="0">
              <a:solidFill>
                <a:schemeClr val="bg1"/>
              </a:solidFill>
              <a:latin typeface="Calibri" panose="020F0502020204030204" pitchFamily="34" charset="0"/>
            </a:endParaRPr>
          </a:p>
          <a:p>
            <a:endParaRPr lang="en-GB" sz="2400" dirty="0">
              <a:latin typeface="Calibri" panose="020F0502020204030204" pitchFamily="34" charset="0"/>
            </a:endParaRPr>
          </a:p>
        </p:txBody>
      </p:sp>
    </p:spTree>
    <p:extLst>
      <p:ext uri="{BB962C8B-B14F-4D97-AF65-F5344CB8AC3E}">
        <p14:creationId xmlns:p14="http://schemas.microsoft.com/office/powerpoint/2010/main" val="32284862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06751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ambria" panose="02040503050406030204" pitchFamily="18" charset="0"/>
              </a:rPr>
              <a:t/>
            </a:r>
            <a:br>
              <a:rPr lang="en-GB" b="1" dirty="0" smtClean="0">
                <a:latin typeface="Cambria" panose="02040503050406030204" pitchFamily="18" charset="0"/>
              </a:rPr>
            </a:br>
            <a:r>
              <a:rPr lang="en-GB" b="1" dirty="0" smtClean="0">
                <a:latin typeface="Cambria" panose="02040503050406030204" pitchFamily="18" charset="0"/>
              </a:rPr>
              <a:t>Qualitative Methods</a:t>
            </a:r>
            <a:endParaRPr lang="en-GB" b="1" dirty="0">
              <a:latin typeface="Cambria" panose="02040503050406030204" pitchFamily="18" charset="0"/>
            </a:endParaRPr>
          </a:p>
        </p:txBody>
      </p:sp>
      <p:sp>
        <p:nvSpPr>
          <p:cNvPr id="3" name="Content Placeholder 2"/>
          <p:cNvSpPr>
            <a:spLocks noGrp="1"/>
          </p:cNvSpPr>
          <p:nvPr>
            <p:ph idx="1"/>
          </p:nvPr>
        </p:nvSpPr>
        <p:spPr>
          <a:xfrm>
            <a:off x="3808857" y="437939"/>
            <a:ext cx="7210098" cy="6528390"/>
          </a:xfrm>
        </p:spPr>
        <p:txBody>
          <a:bodyPr>
            <a:noAutofit/>
          </a:bodyPr>
          <a:lstStyle/>
          <a:p>
            <a:pPr>
              <a:defRPr/>
            </a:pPr>
            <a:r>
              <a:rPr lang="en-US" sz="2400" b="1" dirty="0">
                <a:latin typeface="Calibri" panose="020F0502020204030204" pitchFamily="34" charset="0"/>
              </a:rPr>
              <a:t>Background: </a:t>
            </a:r>
            <a:r>
              <a:rPr lang="en-US" sz="2400" dirty="0" smtClean="0">
                <a:latin typeface="Calibri" panose="020F0502020204030204" pitchFamily="34" charset="0"/>
              </a:rPr>
              <a:t>Community </a:t>
            </a:r>
            <a:r>
              <a:rPr lang="en-US" sz="2400" dirty="0">
                <a:latin typeface="Calibri" panose="020F0502020204030204" pitchFamily="34" charset="0"/>
              </a:rPr>
              <a:t>health workers trained to make early p</a:t>
            </a:r>
            <a:r>
              <a:rPr lang="en-US" sz="2400" dirty="0" smtClean="0">
                <a:latin typeface="Calibri" panose="020F0502020204030204" pitchFamily="34" charset="0"/>
              </a:rPr>
              <a:t>ostnatal care </a:t>
            </a:r>
            <a:r>
              <a:rPr lang="en-US" sz="2400" dirty="0">
                <a:latin typeface="Calibri" panose="020F0502020204030204" pitchFamily="34" charset="0"/>
              </a:rPr>
              <a:t>visits. Community health volunteers help identify deliveries</a:t>
            </a:r>
            <a:endParaRPr lang="en-US" sz="2400" b="1" dirty="0">
              <a:latin typeface="Calibri" panose="020F0502020204030204" pitchFamily="34" charset="0"/>
            </a:endParaRPr>
          </a:p>
          <a:p>
            <a:pPr>
              <a:defRPr/>
            </a:pPr>
            <a:r>
              <a:rPr lang="en-US" sz="2400" b="1" dirty="0">
                <a:latin typeface="Calibri" panose="020F0502020204030204" pitchFamily="34" charset="0"/>
              </a:rPr>
              <a:t>Study sites: </a:t>
            </a:r>
            <a:r>
              <a:rPr lang="en-US" sz="2400" dirty="0">
                <a:latin typeface="Calibri" panose="020F0502020204030204" pitchFamily="34" charset="0"/>
              </a:rPr>
              <a:t>Two 'typical' </a:t>
            </a:r>
            <a:r>
              <a:rPr lang="en-US" sz="2400" i="1" dirty="0" err="1" smtClean="0">
                <a:latin typeface="Calibri" panose="020F0502020204030204" pitchFamily="34" charset="0"/>
              </a:rPr>
              <a:t>Kebeles</a:t>
            </a:r>
            <a:r>
              <a:rPr lang="en-US" sz="2400" dirty="0" smtClean="0">
                <a:latin typeface="Calibri" panose="020F0502020204030204" pitchFamily="34" charset="0"/>
              </a:rPr>
              <a:t>, </a:t>
            </a:r>
            <a:r>
              <a:rPr lang="en-US" sz="2400" dirty="0">
                <a:latin typeface="Calibri" panose="020F0502020204030204" pitchFamily="34" charset="0"/>
              </a:rPr>
              <a:t>with reasonably functioning </a:t>
            </a:r>
            <a:r>
              <a:rPr lang="en-US" sz="2400" dirty="0" smtClean="0">
                <a:latin typeface="Calibri" panose="020F0502020204030204" pitchFamily="34" charset="0"/>
              </a:rPr>
              <a:t>Community Health Workers </a:t>
            </a:r>
          </a:p>
          <a:p>
            <a:pPr>
              <a:defRPr/>
            </a:pPr>
            <a:r>
              <a:rPr lang="en-US" sz="2400" b="1" dirty="0" smtClean="0">
                <a:latin typeface="Calibri" panose="020F0502020204030204" pitchFamily="34" charset="0"/>
              </a:rPr>
              <a:t>Respondents</a:t>
            </a:r>
            <a:r>
              <a:rPr lang="en-US" sz="2400" b="1" dirty="0">
                <a:latin typeface="Calibri" panose="020F0502020204030204" pitchFamily="34" charset="0"/>
              </a:rPr>
              <a:t>: </a:t>
            </a:r>
            <a:r>
              <a:rPr lang="en-US" sz="2400" dirty="0">
                <a:latin typeface="Calibri" panose="020F0502020204030204" pitchFamily="34" charset="0"/>
              </a:rPr>
              <a:t>Recent mothers, grandmothers, fathers, community health workers and volunteers</a:t>
            </a:r>
          </a:p>
          <a:p>
            <a:pPr>
              <a:defRPr/>
            </a:pPr>
            <a:r>
              <a:rPr lang="en-US" sz="2400" b="1" dirty="0">
                <a:latin typeface="Calibri" panose="020F0502020204030204" pitchFamily="34" charset="0"/>
              </a:rPr>
              <a:t>Data collection methods: </a:t>
            </a:r>
            <a:r>
              <a:rPr lang="en-US" sz="2400" dirty="0" smtClean="0">
                <a:latin typeface="Calibri" panose="020F0502020204030204" pitchFamily="34" charset="0"/>
              </a:rPr>
              <a:t>Narratives, </a:t>
            </a:r>
            <a:r>
              <a:rPr lang="en-US" sz="2400" dirty="0">
                <a:latin typeface="Calibri" panose="020F0502020204030204" pitchFamily="34" charset="0"/>
              </a:rPr>
              <a:t>in-depth </a:t>
            </a:r>
            <a:r>
              <a:rPr lang="en-US" sz="2400" dirty="0" smtClean="0">
                <a:latin typeface="Calibri" panose="020F0502020204030204" pitchFamily="34" charset="0"/>
              </a:rPr>
              <a:t>interviews, </a:t>
            </a:r>
            <a:r>
              <a:rPr lang="en-US" sz="2400" dirty="0">
                <a:latin typeface="Calibri" panose="020F0502020204030204" pitchFamily="34" charset="0"/>
              </a:rPr>
              <a:t>friendship pair </a:t>
            </a:r>
            <a:r>
              <a:rPr lang="en-US" sz="2400" dirty="0" smtClean="0">
                <a:latin typeface="Calibri" panose="020F0502020204030204" pitchFamily="34" charset="0"/>
              </a:rPr>
              <a:t>interviews </a:t>
            </a:r>
            <a:r>
              <a:rPr lang="en-US" sz="2400" dirty="0">
                <a:latin typeface="Calibri" panose="020F0502020204030204" pitchFamily="34" charset="0"/>
              </a:rPr>
              <a:t>and focus group </a:t>
            </a:r>
            <a:r>
              <a:rPr lang="en-US" sz="2400" dirty="0" smtClean="0">
                <a:latin typeface="Calibri" panose="020F0502020204030204" pitchFamily="34" charset="0"/>
              </a:rPr>
              <a:t>discussions</a:t>
            </a:r>
            <a:endParaRPr lang="en-US" sz="2400" dirty="0">
              <a:latin typeface="Calibri" panose="020F0502020204030204" pitchFamily="34" charset="0"/>
            </a:endParaRPr>
          </a:p>
          <a:p>
            <a:pPr>
              <a:defRPr/>
            </a:pPr>
            <a:r>
              <a:rPr lang="en-US" sz="2400" b="1" dirty="0">
                <a:latin typeface="Calibri" panose="020F0502020204030204" pitchFamily="34" charset="0"/>
              </a:rPr>
              <a:t>Content: </a:t>
            </a:r>
            <a:r>
              <a:rPr lang="en-US" sz="2400" dirty="0">
                <a:latin typeface="Calibri" panose="020F0502020204030204" pitchFamily="34" charset="0"/>
              </a:rPr>
              <a:t>Perceptions and experiences with </a:t>
            </a:r>
            <a:r>
              <a:rPr lang="en-US" sz="2400" dirty="0" smtClean="0">
                <a:latin typeface="Calibri" panose="020F0502020204030204" pitchFamily="34" charset="0"/>
              </a:rPr>
              <a:t>postnatal care visits</a:t>
            </a:r>
          </a:p>
          <a:p>
            <a:pPr>
              <a:defRPr/>
            </a:pPr>
            <a:r>
              <a:rPr lang="en-US" sz="2400" b="1" dirty="0" smtClean="0">
                <a:latin typeface="Calibri" panose="020F0502020204030204" pitchFamily="34" charset="0"/>
              </a:rPr>
              <a:t>Analysis</a:t>
            </a:r>
            <a:r>
              <a:rPr lang="en-US" sz="2400" dirty="0">
                <a:latin typeface="Calibri" panose="020F0502020204030204" pitchFamily="34" charset="0"/>
              </a:rPr>
              <a:t>: Deductive and inductive coding and interpretation in </a:t>
            </a:r>
            <a:r>
              <a:rPr lang="en-US" sz="2400" dirty="0" err="1">
                <a:latin typeface="Calibri" panose="020F0502020204030204" pitchFamily="34" charset="0"/>
              </a:rPr>
              <a:t>Nvivo</a:t>
            </a:r>
            <a:endParaRPr lang="en-US" sz="2400" dirty="0">
              <a:latin typeface="Calibri" panose="020F0502020204030204" pitchFamily="34" charset="0"/>
            </a:endParaRPr>
          </a:p>
          <a:p>
            <a:pPr marL="0" indent="0">
              <a:buNone/>
            </a:pPr>
            <a:endParaRPr lang="en-GB" sz="2400" dirty="0">
              <a:latin typeface="Calibri" panose="020F0502020204030204" pitchFamily="34" charset="0"/>
            </a:endParaRPr>
          </a:p>
        </p:txBody>
      </p:sp>
    </p:spTree>
    <p:extLst>
      <p:ext uri="{BB962C8B-B14F-4D97-AF65-F5344CB8AC3E}">
        <p14:creationId xmlns:p14="http://schemas.microsoft.com/office/powerpoint/2010/main" val="30366672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err="1" smtClean="0">
                <a:latin typeface="Cambria" panose="02040503050406030204" pitchFamily="18" charset="0"/>
              </a:rPr>
              <a:t>Photostory</a:t>
            </a:r>
            <a:r>
              <a:rPr lang="en-GB" b="1" dirty="0" smtClean="0">
                <a:latin typeface="Cambria" panose="02040503050406030204" pitchFamily="18" charset="0"/>
              </a:rPr>
              <a:t> as an innovation </a:t>
            </a:r>
            <a:endParaRPr lang="en-GB" b="1" dirty="0">
              <a:latin typeface="Cambria" panose="02040503050406030204" pitchFamily="18" charset="0"/>
            </a:endParaRPr>
          </a:p>
        </p:txBody>
      </p:sp>
      <p:sp>
        <p:nvSpPr>
          <p:cNvPr id="3" name="Content Placeholder 2"/>
          <p:cNvSpPr>
            <a:spLocks noGrp="1"/>
          </p:cNvSpPr>
          <p:nvPr>
            <p:ph idx="1"/>
          </p:nvPr>
        </p:nvSpPr>
        <p:spPr>
          <a:xfrm>
            <a:off x="3930868" y="536028"/>
            <a:ext cx="7220607" cy="5791199"/>
          </a:xfrm>
        </p:spPr>
        <p:txBody>
          <a:bodyPr>
            <a:normAutofit/>
          </a:bodyPr>
          <a:lstStyle/>
          <a:p>
            <a:pPr marL="0" indent="0">
              <a:buNone/>
            </a:pPr>
            <a:r>
              <a:rPr lang="en-GB" sz="2800" dirty="0">
                <a:latin typeface="Calibri" panose="020F0502020204030204" pitchFamily="34" charset="0"/>
              </a:rPr>
              <a:t>“The picture </a:t>
            </a:r>
            <a:r>
              <a:rPr lang="en-GB" sz="2800" dirty="0" smtClean="0">
                <a:latin typeface="Calibri" panose="020F0502020204030204" pitchFamily="34" charset="0"/>
              </a:rPr>
              <a:t>round”</a:t>
            </a:r>
            <a:endParaRPr lang="en-GB" sz="2800" dirty="0">
              <a:latin typeface="Calibri" panose="020F0502020204030204" pitchFamily="34" charset="0"/>
            </a:endParaRPr>
          </a:p>
          <a:p>
            <a:pPr marL="0" indent="0">
              <a:buNone/>
            </a:pPr>
            <a:endParaRPr lang="en-GB" sz="2800" dirty="0">
              <a:latin typeface="Calibri" panose="020F0502020204030204" pitchFamily="34" charset="0"/>
            </a:endParaRPr>
          </a:p>
          <a:p>
            <a:r>
              <a:rPr lang="en-GB" sz="2800" dirty="0">
                <a:latin typeface="Calibri" panose="020F0502020204030204" pitchFamily="34" charset="0"/>
              </a:rPr>
              <a:t>Participants shown a picture of the - correct or "incorrect" - execution of one of the life saving behaviour</a:t>
            </a:r>
          </a:p>
          <a:p>
            <a:endParaRPr lang="en-GB" sz="2800" dirty="0">
              <a:latin typeface="Calibri" panose="020F0502020204030204" pitchFamily="34" charset="0"/>
            </a:endParaRPr>
          </a:p>
          <a:p>
            <a:r>
              <a:rPr lang="en-GB" sz="2800" dirty="0">
                <a:latin typeface="Calibri" panose="020F0502020204030204" pitchFamily="34" charset="0"/>
              </a:rPr>
              <a:t>In first instance the team used more generic pictures not specifically from the area where they were undertaking their research</a:t>
            </a:r>
          </a:p>
          <a:p>
            <a:pPr marL="0" indent="0">
              <a:buNone/>
            </a:pPr>
            <a:endParaRPr lang="en-GB" dirty="0">
              <a:latin typeface="Calibri" panose="020F0502020204030204" pitchFamily="34" charset="0"/>
            </a:endParaRPr>
          </a:p>
        </p:txBody>
      </p:sp>
    </p:spTree>
    <p:extLst>
      <p:ext uri="{BB962C8B-B14F-4D97-AF65-F5344CB8AC3E}">
        <p14:creationId xmlns:p14="http://schemas.microsoft.com/office/powerpoint/2010/main" val="21711059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57966" y="181202"/>
            <a:ext cx="4452930" cy="5120640"/>
          </a:xfrm>
        </p:spPr>
        <p:txBody>
          <a:bodyPr anchor="t">
            <a:normAutofit/>
          </a:bodyPr>
          <a:lstStyle/>
          <a:p>
            <a:pPr marL="0" indent="0">
              <a:buNone/>
            </a:pPr>
            <a:r>
              <a:rPr lang="en-GB" sz="2800" dirty="0" smtClean="0">
                <a:latin typeface="Calibri" panose="020F0502020204030204" pitchFamily="34" charset="0"/>
              </a:rPr>
              <a:t>“We had tried out some of the picture rounds with pictures from several big multilateral organisations and most of the comments we received from the participants were "this baby is not from here, this mother has a strange necklace" etc. which was not very helpful in the research.”</a:t>
            </a:r>
            <a:endParaRPr lang="en-GB" sz="2800" dirty="0">
              <a:latin typeface="Calibri" panose="020F0502020204030204" pitchFamily="34" charset="0"/>
            </a:endParaRPr>
          </a:p>
        </p:txBody>
      </p:sp>
      <p:sp>
        <p:nvSpPr>
          <p:cNvPr id="4" name="Rectangle 3"/>
          <p:cNvSpPr/>
          <p:nvPr/>
        </p:nvSpPr>
        <p:spPr>
          <a:xfrm>
            <a:off x="257966" y="5301842"/>
            <a:ext cx="3008324" cy="1200329"/>
          </a:xfrm>
          <a:prstGeom prst="rect">
            <a:avLst/>
          </a:prstGeom>
          <a:noFill/>
        </p:spPr>
        <p:txBody>
          <a:bodyPr wrap="none" lIns="91440" tIns="45720" rIns="91440" bIns="45720">
            <a:spAutoFit/>
          </a:bodyPr>
          <a:lstStyle/>
          <a:p>
            <a:r>
              <a:rPr lang="en-GB" b="1" dirty="0"/>
              <a:t>Dr Pauline </a:t>
            </a:r>
            <a:r>
              <a:rPr lang="en-GB" b="1" dirty="0" err="1" smtClean="0"/>
              <a:t>Scheelbeek</a:t>
            </a:r>
            <a:endParaRPr lang="en-GB" b="1" dirty="0" smtClean="0"/>
          </a:p>
          <a:p>
            <a:endParaRPr lang="en-GB" b="1" dirty="0" smtClean="0"/>
          </a:p>
          <a:p>
            <a:r>
              <a:rPr lang="en-GB" b="1" dirty="0" smtClean="0">
                <a:solidFill>
                  <a:schemeClr val="bg1">
                    <a:lumMod val="50000"/>
                  </a:schemeClr>
                </a:solidFill>
              </a:rPr>
              <a:t>London </a:t>
            </a:r>
            <a:r>
              <a:rPr lang="en-GB" b="1" dirty="0">
                <a:solidFill>
                  <a:schemeClr val="bg1">
                    <a:lumMod val="50000"/>
                  </a:schemeClr>
                </a:solidFill>
              </a:rPr>
              <a:t>School of Hygiene </a:t>
            </a:r>
            <a:r>
              <a:rPr lang="en-GB" b="1" dirty="0" smtClean="0">
                <a:solidFill>
                  <a:schemeClr val="bg1">
                    <a:lumMod val="50000"/>
                  </a:schemeClr>
                </a:solidFill>
              </a:rPr>
              <a:t>&amp;</a:t>
            </a:r>
            <a:br>
              <a:rPr lang="en-GB" b="1" dirty="0" smtClean="0">
                <a:solidFill>
                  <a:schemeClr val="bg1">
                    <a:lumMod val="50000"/>
                  </a:schemeClr>
                </a:solidFill>
              </a:rPr>
            </a:br>
            <a:r>
              <a:rPr lang="en-GB" b="1" dirty="0" smtClean="0">
                <a:solidFill>
                  <a:schemeClr val="bg1">
                    <a:lumMod val="50000"/>
                  </a:schemeClr>
                </a:solidFill>
              </a:rPr>
              <a:t>Tropical </a:t>
            </a:r>
            <a:r>
              <a:rPr lang="en-GB" b="1" dirty="0">
                <a:solidFill>
                  <a:schemeClr val="bg1">
                    <a:lumMod val="50000"/>
                  </a:schemeClr>
                </a:solidFill>
              </a:rPr>
              <a:t>Medicine</a:t>
            </a:r>
            <a:endParaRPr lang="en-US" sz="5400" b="0" cap="none" spc="0" dirty="0">
              <a:ln w="0"/>
              <a:solidFill>
                <a:schemeClr val="bg1">
                  <a:lumMod val="50000"/>
                </a:schemeClr>
              </a:solidFill>
              <a:effectLst>
                <a:outerShdw blurRad="38100" dist="19050" dir="2700000" algn="tl" rotWithShape="0">
                  <a:schemeClr val="dk1">
                    <a:alpha val="40000"/>
                  </a:schemeClr>
                </a:outerShdw>
              </a:effectLst>
            </a:endParaRPr>
          </a:p>
        </p:txBody>
      </p:sp>
      <p:sp>
        <p:nvSpPr>
          <p:cNvPr id="5" name="TextBox 4"/>
          <p:cNvSpPr txBox="1"/>
          <p:nvPr/>
        </p:nvSpPr>
        <p:spPr>
          <a:xfrm>
            <a:off x="10035250" y="6502171"/>
            <a:ext cx="2083444" cy="276999"/>
          </a:xfrm>
          <a:prstGeom prst="rect">
            <a:avLst/>
          </a:prstGeom>
          <a:noFill/>
        </p:spPr>
        <p:txBody>
          <a:bodyPr wrap="square" rtlCol="0">
            <a:spAutoFit/>
          </a:bodyPr>
          <a:lstStyle/>
          <a:p>
            <a:r>
              <a:rPr lang="en-GB" sz="1200" dirty="0" smtClean="0">
                <a:latin typeface="Acumin Pro" panose="020B0504020202020204" pitchFamily="34" charset="0"/>
              </a:rPr>
              <a:t>Image ©</a:t>
            </a:r>
            <a:r>
              <a:rPr lang="en-GB" sz="1200" dirty="0">
                <a:latin typeface="Acumin Pro" panose="020B0504020202020204" pitchFamily="34" charset="0"/>
              </a:rPr>
              <a:t> </a:t>
            </a:r>
            <a:r>
              <a:rPr lang="en-GB" sz="1200" dirty="0" smtClean="0">
                <a:latin typeface="Acumin Pro" panose="020B0504020202020204" pitchFamily="34" charset="0"/>
              </a:rPr>
              <a:t>Grantham </a:t>
            </a:r>
            <a:r>
              <a:rPr lang="en-GB" sz="1200" dirty="0">
                <a:latin typeface="Acumin Pro" panose="020B0504020202020204" pitchFamily="34" charset="0"/>
              </a:rPr>
              <a:t>Imperial</a:t>
            </a:r>
          </a:p>
        </p:txBody>
      </p:sp>
    </p:spTree>
    <p:extLst>
      <p:ext uri="{BB962C8B-B14F-4D97-AF65-F5344CB8AC3E}">
        <p14:creationId xmlns:p14="http://schemas.microsoft.com/office/powerpoint/2010/main" val="161690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4652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7235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ambria" panose="02040503050406030204" pitchFamily="18" charset="0"/>
              </a:rPr>
              <a:t>What happened </a:t>
            </a:r>
            <a:br>
              <a:rPr lang="en-GB" b="1" dirty="0" smtClean="0">
                <a:latin typeface="Cambria" panose="02040503050406030204" pitchFamily="18" charset="0"/>
              </a:rPr>
            </a:br>
            <a:r>
              <a:rPr lang="en-GB" b="1" dirty="0" smtClean="0">
                <a:latin typeface="Cambria" panose="02040503050406030204" pitchFamily="18" charset="0"/>
              </a:rPr>
              <a:t>to the research? </a:t>
            </a:r>
            <a:endParaRPr lang="en-GB" b="1" dirty="0">
              <a:latin typeface="Cambria" panose="02040503050406030204" pitchFamily="18" charset="0"/>
            </a:endParaRPr>
          </a:p>
        </p:txBody>
      </p:sp>
      <p:sp>
        <p:nvSpPr>
          <p:cNvPr id="3" name="Content Placeholder 2"/>
          <p:cNvSpPr>
            <a:spLocks noGrp="1"/>
          </p:cNvSpPr>
          <p:nvPr>
            <p:ph idx="1"/>
          </p:nvPr>
        </p:nvSpPr>
        <p:spPr/>
        <p:txBody>
          <a:bodyPr>
            <a:normAutofit/>
          </a:bodyPr>
          <a:lstStyle/>
          <a:p>
            <a:r>
              <a:rPr lang="en-GB" sz="2400" dirty="0" smtClean="0">
                <a:latin typeface="Calibri" panose="020F0502020204030204" pitchFamily="34" charset="0"/>
              </a:rPr>
              <a:t>Produced culturally sensitive photographs for research</a:t>
            </a:r>
          </a:p>
          <a:p>
            <a:endParaRPr lang="en-GB" sz="2400" dirty="0" smtClean="0">
              <a:latin typeface="Calibri" panose="020F0502020204030204" pitchFamily="34" charset="0"/>
            </a:endParaRPr>
          </a:p>
          <a:p>
            <a:r>
              <a:rPr lang="en-GB" sz="2400" dirty="0" smtClean="0">
                <a:latin typeface="Calibri" panose="020F0502020204030204" pitchFamily="34" charset="0"/>
              </a:rPr>
              <a:t>Discussion became more </a:t>
            </a:r>
            <a:r>
              <a:rPr lang="en-GB" sz="2400" dirty="0">
                <a:latin typeface="Calibri" panose="020F0502020204030204" pitchFamily="34" charset="0"/>
              </a:rPr>
              <a:t>focused on the </a:t>
            </a:r>
            <a:r>
              <a:rPr lang="en-GB" sz="2400" dirty="0" smtClean="0">
                <a:latin typeface="Calibri" panose="020F0502020204030204" pitchFamily="34" charset="0"/>
              </a:rPr>
              <a:t>behaviour</a:t>
            </a:r>
          </a:p>
          <a:p>
            <a:endParaRPr lang="en-GB" sz="2400" dirty="0" smtClean="0">
              <a:latin typeface="Calibri" panose="020F0502020204030204" pitchFamily="34" charset="0"/>
            </a:endParaRPr>
          </a:p>
          <a:p>
            <a:r>
              <a:rPr lang="en-GB" sz="2400" dirty="0" smtClean="0">
                <a:latin typeface="Calibri" panose="020F0502020204030204" pitchFamily="34" charset="0"/>
              </a:rPr>
              <a:t>Generated locally relevant evidence that directly that informed health programming</a:t>
            </a:r>
          </a:p>
          <a:p>
            <a:endParaRPr lang="en-GB" sz="2400" dirty="0" smtClean="0">
              <a:latin typeface="Calibri" panose="020F0502020204030204" pitchFamily="34" charset="0"/>
            </a:endParaRPr>
          </a:p>
          <a:p>
            <a:r>
              <a:rPr lang="en-GB" sz="2400" dirty="0" smtClean="0">
                <a:latin typeface="Calibri" panose="020F0502020204030204" pitchFamily="34" charset="0"/>
              </a:rPr>
              <a:t>Evidence shared with government and implementers for course correction</a:t>
            </a:r>
            <a:endParaRPr lang="en-GB" sz="2400" dirty="0">
              <a:latin typeface="Calibri" panose="020F0502020204030204" pitchFamily="34" charset="0"/>
            </a:endParaRPr>
          </a:p>
        </p:txBody>
      </p:sp>
    </p:spTree>
    <p:extLst>
      <p:ext uri="{BB962C8B-B14F-4D97-AF65-F5344CB8AC3E}">
        <p14:creationId xmlns:p14="http://schemas.microsoft.com/office/powerpoint/2010/main" val="23611737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ambria" panose="02040503050406030204" pitchFamily="18" charset="0"/>
              </a:rPr>
              <a:t>Lessons learned</a:t>
            </a:r>
            <a:endParaRPr lang="en-GB" b="1" dirty="0">
              <a:latin typeface="Cambria" panose="02040503050406030204" pitchFamily="18" charset="0"/>
            </a:endParaRPr>
          </a:p>
        </p:txBody>
      </p:sp>
      <p:sp>
        <p:nvSpPr>
          <p:cNvPr id="3" name="Content Placeholder 2"/>
          <p:cNvSpPr>
            <a:spLocks noGrp="1"/>
          </p:cNvSpPr>
          <p:nvPr>
            <p:ph idx="1"/>
          </p:nvPr>
        </p:nvSpPr>
        <p:spPr>
          <a:xfrm>
            <a:off x="3869267" y="776177"/>
            <a:ext cx="7964923" cy="5208571"/>
          </a:xfrm>
        </p:spPr>
        <p:txBody>
          <a:bodyPr>
            <a:normAutofit lnSpcReduction="10000"/>
          </a:bodyPr>
          <a:lstStyle/>
          <a:p>
            <a:r>
              <a:rPr lang="en-GB" sz="2400" dirty="0" smtClean="0">
                <a:latin typeface="Calibri" panose="020F0502020204030204" pitchFamily="34" charset="0"/>
              </a:rPr>
              <a:t>Powerful research tool</a:t>
            </a:r>
          </a:p>
          <a:p>
            <a:endParaRPr lang="en-GB" sz="2400" dirty="0">
              <a:latin typeface="Calibri" panose="020F0502020204030204" pitchFamily="34" charset="0"/>
            </a:endParaRPr>
          </a:p>
          <a:p>
            <a:r>
              <a:rPr lang="en-GB" sz="2400" dirty="0" smtClean="0">
                <a:latin typeface="Calibri" panose="020F0502020204030204" pitchFamily="34" charset="0"/>
              </a:rPr>
              <a:t>Essential to seek appropriate permission</a:t>
            </a:r>
          </a:p>
          <a:p>
            <a:endParaRPr lang="en-GB" sz="2400" dirty="0" smtClean="0">
              <a:latin typeface="Calibri" panose="020F0502020204030204" pitchFamily="34" charset="0"/>
            </a:endParaRPr>
          </a:p>
          <a:p>
            <a:r>
              <a:rPr lang="en-GB" sz="2400" dirty="0" smtClean="0">
                <a:latin typeface="Calibri" panose="020F0502020204030204" pitchFamily="34" charset="0"/>
              </a:rPr>
              <a:t>Strong partnerships </a:t>
            </a:r>
          </a:p>
          <a:p>
            <a:endParaRPr lang="en-GB" sz="2400" dirty="0" smtClean="0">
              <a:latin typeface="Calibri" panose="020F0502020204030204" pitchFamily="34" charset="0"/>
            </a:endParaRPr>
          </a:p>
          <a:p>
            <a:r>
              <a:rPr lang="en-GB" sz="2400" dirty="0" smtClean="0">
                <a:latin typeface="Calibri" panose="020F0502020204030204" pitchFamily="34" charset="0"/>
              </a:rPr>
              <a:t>Plan in detail all logistics</a:t>
            </a:r>
          </a:p>
          <a:p>
            <a:endParaRPr lang="en-GB" sz="2400" dirty="0" smtClean="0">
              <a:latin typeface="Calibri" panose="020F0502020204030204" pitchFamily="34" charset="0"/>
            </a:endParaRPr>
          </a:p>
          <a:p>
            <a:r>
              <a:rPr lang="en-GB" sz="2400" dirty="0" smtClean="0">
                <a:latin typeface="Calibri" panose="020F0502020204030204" pitchFamily="34" charset="0"/>
              </a:rPr>
              <a:t>Can be very expensive  </a:t>
            </a:r>
          </a:p>
          <a:p>
            <a:endParaRPr lang="en-GB" sz="2400" dirty="0" smtClean="0">
              <a:latin typeface="Calibri" panose="020F0502020204030204" pitchFamily="34" charset="0"/>
            </a:endParaRPr>
          </a:p>
          <a:p>
            <a:r>
              <a:rPr lang="en-GB" sz="2400" dirty="0" smtClean="0">
                <a:latin typeface="Calibri" panose="020F0502020204030204" pitchFamily="34" charset="0"/>
              </a:rPr>
              <a:t>There is a strong </a:t>
            </a:r>
            <a:r>
              <a:rPr lang="en-GB" sz="2400" dirty="0">
                <a:latin typeface="Calibri" panose="020F0502020204030204" pitchFamily="34" charset="0"/>
              </a:rPr>
              <a:t>case for using a local </a:t>
            </a:r>
            <a:r>
              <a:rPr lang="en-GB" sz="2400" dirty="0" smtClean="0">
                <a:latin typeface="Calibri" panose="020F0502020204030204" pitchFamily="34" charset="0"/>
              </a:rPr>
              <a:t>photographer</a:t>
            </a:r>
          </a:p>
        </p:txBody>
      </p:sp>
    </p:spTree>
    <p:extLst>
      <p:ext uri="{BB962C8B-B14F-4D97-AF65-F5344CB8AC3E}">
        <p14:creationId xmlns:p14="http://schemas.microsoft.com/office/powerpoint/2010/main" val="22649644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ambria" panose="02040503050406030204" pitchFamily="18" charset="0"/>
              </a:rPr>
              <a:t>How multimedia can help to improve and innovate health services and systems?</a:t>
            </a:r>
            <a:endParaRPr lang="en-GB" b="1" dirty="0">
              <a:latin typeface="Cambria" panose="02040503050406030204" pitchFamily="18" charset="0"/>
            </a:endParaRPr>
          </a:p>
        </p:txBody>
      </p:sp>
      <p:sp>
        <p:nvSpPr>
          <p:cNvPr id="3" name="Content Placeholder 2"/>
          <p:cNvSpPr>
            <a:spLocks noGrp="1"/>
          </p:cNvSpPr>
          <p:nvPr>
            <p:ph idx="1"/>
          </p:nvPr>
        </p:nvSpPr>
        <p:spPr>
          <a:xfrm>
            <a:off x="3960550" y="802065"/>
            <a:ext cx="7421525" cy="5752214"/>
          </a:xfrm>
        </p:spPr>
        <p:txBody>
          <a:bodyPr>
            <a:normAutofit/>
          </a:bodyPr>
          <a:lstStyle/>
          <a:p>
            <a:pPr marL="0" indent="0">
              <a:buNone/>
            </a:pPr>
            <a:r>
              <a:rPr lang="en-GB" sz="2400" b="1" dirty="0">
                <a:latin typeface="Calibri" panose="020F0502020204030204" pitchFamily="34" charset="0"/>
              </a:rPr>
              <a:t>Photography </a:t>
            </a:r>
            <a:r>
              <a:rPr lang="en-GB" sz="2400" b="1" dirty="0" smtClean="0">
                <a:latin typeface="Calibri" panose="020F0502020204030204" pitchFamily="34" charset="0"/>
              </a:rPr>
              <a:t>can…</a:t>
            </a:r>
          </a:p>
          <a:p>
            <a:pPr marL="0" indent="0">
              <a:buNone/>
            </a:pPr>
            <a:endParaRPr lang="en-GB" sz="2400" dirty="0" smtClean="0">
              <a:latin typeface="Calibri" panose="020F0502020204030204" pitchFamily="34" charset="0"/>
            </a:endParaRPr>
          </a:p>
          <a:p>
            <a:r>
              <a:rPr lang="en-GB" sz="2400" dirty="0" smtClean="0">
                <a:latin typeface="Calibri" panose="020F0502020204030204" pitchFamily="34" charset="0"/>
              </a:rPr>
              <a:t>Begin </a:t>
            </a:r>
            <a:r>
              <a:rPr lang="en-GB" sz="2400" dirty="0">
                <a:latin typeface="Calibri" panose="020F0502020204030204" pitchFamily="34" charset="0"/>
              </a:rPr>
              <a:t>a conversation about a </a:t>
            </a:r>
            <a:r>
              <a:rPr lang="en-GB" sz="2400" dirty="0" smtClean="0">
                <a:latin typeface="Calibri" panose="020F0502020204030204" pitchFamily="34" charset="0"/>
              </a:rPr>
              <a:t>topic</a:t>
            </a:r>
          </a:p>
          <a:p>
            <a:endParaRPr lang="en-GB" sz="2400" dirty="0">
              <a:latin typeface="Calibri" panose="020F0502020204030204" pitchFamily="34" charset="0"/>
            </a:endParaRPr>
          </a:p>
          <a:p>
            <a:r>
              <a:rPr lang="en-GB" sz="2400" dirty="0">
                <a:latin typeface="Calibri" panose="020F0502020204030204" pitchFamily="34" charset="0"/>
              </a:rPr>
              <a:t>May prompt or catalyse </a:t>
            </a:r>
            <a:r>
              <a:rPr lang="en-GB" sz="2400" dirty="0" smtClean="0">
                <a:latin typeface="Calibri" panose="020F0502020204030204" pitchFamily="34" charset="0"/>
              </a:rPr>
              <a:t>action</a:t>
            </a:r>
          </a:p>
          <a:p>
            <a:endParaRPr lang="en-GB" sz="2400" dirty="0" smtClean="0">
              <a:latin typeface="Calibri" panose="020F0502020204030204" pitchFamily="34" charset="0"/>
            </a:endParaRPr>
          </a:p>
          <a:p>
            <a:r>
              <a:rPr lang="en-GB" sz="2400" dirty="0" smtClean="0">
                <a:latin typeface="Calibri" panose="020F0502020204030204" pitchFamily="34" charset="0"/>
              </a:rPr>
              <a:t>Be a </a:t>
            </a:r>
            <a:r>
              <a:rPr lang="en-GB" sz="2400" dirty="0">
                <a:latin typeface="Calibri" panose="020F0502020204030204" pitchFamily="34" charset="0"/>
              </a:rPr>
              <a:t>different way to present </a:t>
            </a:r>
            <a:r>
              <a:rPr lang="en-GB" sz="2400" dirty="0" smtClean="0">
                <a:latin typeface="Calibri" panose="020F0502020204030204" pitchFamily="34" charset="0"/>
              </a:rPr>
              <a:t>data </a:t>
            </a:r>
            <a:r>
              <a:rPr lang="en-GB" sz="2400" dirty="0">
                <a:latin typeface="Calibri" panose="020F0502020204030204" pitchFamily="34" charset="0"/>
              </a:rPr>
              <a:t>and </a:t>
            </a:r>
            <a:r>
              <a:rPr lang="en-GB" sz="2400" dirty="0" smtClean="0">
                <a:latin typeface="Calibri" panose="020F0502020204030204" pitchFamily="34" charset="0"/>
              </a:rPr>
              <a:t>context</a:t>
            </a:r>
          </a:p>
          <a:p>
            <a:endParaRPr lang="en-GB" sz="2400" dirty="0">
              <a:latin typeface="Calibri" panose="020F0502020204030204" pitchFamily="34" charset="0"/>
            </a:endParaRPr>
          </a:p>
          <a:p>
            <a:r>
              <a:rPr lang="en-GB" sz="2400" dirty="0" smtClean="0">
                <a:latin typeface="Calibri" panose="020F0502020204030204" pitchFamily="34" charset="0"/>
              </a:rPr>
              <a:t>Build </a:t>
            </a:r>
            <a:r>
              <a:rPr lang="en-GB" sz="2400" dirty="0">
                <a:latin typeface="Calibri" panose="020F0502020204030204" pitchFamily="34" charset="0"/>
              </a:rPr>
              <a:t>on an evidence </a:t>
            </a:r>
            <a:r>
              <a:rPr lang="en-GB" sz="2400" dirty="0" smtClean="0">
                <a:latin typeface="Calibri" panose="020F0502020204030204" pitchFamily="34" charset="0"/>
              </a:rPr>
              <a:t>base</a:t>
            </a:r>
          </a:p>
          <a:p>
            <a:endParaRPr lang="en-GB" sz="2400" dirty="0">
              <a:latin typeface="Calibri" panose="020F0502020204030204" pitchFamily="34" charset="0"/>
            </a:endParaRPr>
          </a:p>
          <a:p>
            <a:r>
              <a:rPr lang="en-GB" sz="2400" dirty="0">
                <a:latin typeface="Calibri" panose="020F0502020204030204" pitchFamily="34" charset="0"/>
              </a:rPr>
              <a:t>A</a:t>
            </a:r>
            <a:r>
              <a:rPr lang="en-GB" sz="2400" dirty="0" smtClean="0">
                <a:latin typeface="Calibri" panose="020F0502020204030204" pitchFamily="34" charset="0"/>
              </a:rPr>
              <a:t> </a:t>
            </a:r>
            <a:r>
              <a:rPr lang="en-GB" sz="2400" dirty="0">
                <a:latin typeface="Calibri" panose="020F0502020204030204" pitchFamily="34" charset="0"/>
              </a:rPr>
              <a:t>powerful advocacy tool</a:t>
            </a:r>
          </a:p>
          <a:p>
            <a:endParaRPr lang="en-GB" sz="4000" b="1" dirty="0">
              <a:latin typeface="Calibri" panose="020F0502020204030204" pitchFamily="34" charset="0"/>
            </a:endParaRPr>
          </a:p>
        </p:txBody>
      </p:sp>
    </p:spTree>
    <p:extLst>
      <p:ext uri="{BB962C8B-B14F-4D97-AF65-F5344CB8AC3E}">
        <p14:creationId xmlns:p14="http://schemas.microsoft.com/office/powerpoint/2010/main" val="32965997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5832" y="1123837"/>
            <a:ext cx="3132538" cy="4601183"/>
          </a:xfrm>
        </p:spPr>
        <p:txBody>
          <a:bodyPr>
            <a:normAutofit/>
          </a:bodyPr>
          <a:lstStyle/>
          <a:p>
            <a:r>
              <a:rPr lang="en-GB" sz="4000" b="1" dirty="0" smtClean="0">
                <a:latin typeface="Cambria" panose="02040503050406030204" pitchFamily="18" charset="0"/>
              </a:rPr>
              <a:t>Is photography </a:t>
            </a:r>
            <a:r>
              <a:rPr lang="en-GB" sz="4000" b="1" dirty="0">
                <a:latin typeface="Cambria" panose="02040503050406030204" pitchFamily="18" charset="0"/>
              </a:rPr>
              <a:t>reliable? </a:t>
            </a:r>
          </a:p>
        </p:txBody>
      </p:sp>
      <p:sp>
        <p:nvSpPr>
          <p:cNvPr id="3" name="Content Placeholder 2"/>
          <p:cNvSpPr>
            <a:spLocks noGrp="1"/>
          </p:cNvSpPr>
          <p:nvPr>
            <p:ph idx="1"/>
          </p:nvPr>
        </p:nvSpPr>
        <p:spPr>
          <a:xfrm>
            <a:off x="3923414" y="864108"/>
            <a:ext cx="7219507" cy="5120640"/>
          </a:xfrm>
        </p:spPr>
        <p:txBody>
          <a:bodyPr>
            <a:normAutofit/>
          </a:bodyPr>
          <a:lstStyle/>
          <a:p>
            <a:endParaRPr lang="en-GB" sz="2400" dirty="0" smtClean="0">
              <a:solidFill>
                <a:schemeClr val="tx1"/>
              </a:solidFill>
              <a:latin typeface="Calibri" panose="020F0502020204030204" pitchFamily="34" charset="0"/>
            </a:endParaRPr>
          </a:p>
          <a:p>
            <a:r>
              <a:rPr lang="en-GB" sz="2400" dirty="0" smtClean="0">
                <a:latin typeface="Calibri" panose="020F0502020204030204" pitchFamily="34" charset="0"/>
              </a:rPr>
              <a:t>Social desirability bias</a:t>
            </a:r>
          </a:p>
          <a:p>
            <a:endParaRPr lang="en-GB" sz="2400" dirty="0" smtClean="0">
              <a:latin typeface="Calibri" panose="020F0502020204030204" pitchFamily="34" charset="0"/>
            </a:endParaRPr>
          </a:p>
          <a:p>
            <a:r>
              <a:rPr lang="en-GB" sz="2400" dirty="0" smtClean="0">
                <a:latin typeface="Calibri" panose="020F0502020204030204" pitchFamily="34" charset="0"/>
              </a:rPr>
              <a:t>Behaviour </a:t>
            </a:r>
          </a:p>
          <a:p>
            <a:endParaRPr lang="en-GB" sz="2400" dirty="0" smtClean="0">
              <a:latin typeface="Calibri" panose="020F0502020204030204" pitchFamily="34" charset="0"/>
            </a:endParaRPr>
          </a:p>
          <a:p>
            <a:r>
              <a:rPr lang="en-GB" sz="2400" dirty="0" smtClean="0">
                <a:latin typeface="Calibri" panose="020F0502020204030204" pitchFamily="34" charset="0"/>
              </a:rPr>
              <a:t>Ethics </a:t>
            </a:r>
            <a:r>
              <a:rPr lang="en-GB" sz="2400" dirty="0">
                <a:latin typeface="Calibri" panose="020F0502020204030204" pitchFamily="34" charset="0"/>
              </a:rPr>
              <a:t/>
            </a:r>
            <a:br>
              <a:rPr lang="en-GB" sz="2400" dirty="0">
                <a:latin typeface="Calibri" panose="020F0502020204030204" pitchFamily="34" charset="0"/>
              </a:rPr>
            </a:br>
            <a:endParaRPr lang="en-GB" sz="2400" dirty="0">
              <a:latin typeface="Calibri" panose="020F0502020204030204" pitchFamily="34" charset="0"/>
            </a:endParaRPr>
          </a:p>
        </p:txBody>
      </p:sp>
    </p:spTree>
    <p:extLst>
      <p:ext uri="{BB962C8B-B14F-4D97-AF65-F5344CB8AC3E}">
        <p14:creationId xmlns:p14="http://schemas.microsoft.com/office/powerpoint/2010/main" val="34217541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83" r="16172"/>
          <a:stretch/>
        </p:blipFill>
        <p:spPr>
          <a:xfrm>
            <a:off x="3694175" y="1"/>
            <a:ext cx="4277156" cy="24653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8560" y="2465369"/>
            <a:ext cx="4252771" cy="2802701"/>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1135" b="1892"/>
          <a:stretch/>
        </p:blipFill>
        <p:spPr>
          <a:xfrm>
            <a:off x="-11576" y="12192"/>
            <a:ext cx="3715475" cy="2430067"/>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b="14734"/>
          <a:stretch/>
        </p:blipFill>
        <p:spPr>
          <a:xfrm>
            <a:off x="7876032" y="-12190"/>
            <a:ext cx="4315968" cy="2474975"/>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12953" t="1920" b="13597"/>
          <a:stretch/>
        </p:blipFill>
        <p:spPr>
          <a:xfrm>
            <a:off x="7876032" y="2477561"/>
            <a:ext cx="4315968" cy="2789383"/>
          </a:xfrm>
          <a:prstGeom prst="rect">
            <a:avLst/>
          </a:prstGeom>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r="12986"/>
          <a:stretch/>
        </p:blipFill>
        <p:spPr>
          <a:xfrm>
            <a:off x="-11575" y="2440097"/>
            <a:ext cx="3730136" cy="2825389"/>
          </a:xfrm>
          <a:prstGeom prst="rect">
            <a:avLst/>
          </a:prstGeom>
        </p:spPr>
      </p:pic>
      <p:sp>
        <p:nvSpPr>
          <p:cNvPr id="11" name="TextBox 10"/>
          <p:cNvSpPr txBox="1"/>
          <p:nvPr/>
        </p:nvSpPr>
        <p:spPr>
          <a:xfrm>
            <a:off x="0" y="5611406"/>
            <a:ext cx="12179809" cy="738664"/>
          </a:xfrm>
          <a:prstGeom prst="rect">
            <a:avLst/>
          </a:prstGeom>
          <a:noFill/>
        </p:spPr>
        <p:txBody>
          <a:bodyPr wrap="square" rtlCol="0">
            <a:spAutoFit/>
          </a:bodyPr>
          <a:lstStyle/>
          <a:p>
            <a:pPr algn="ctr"/>
            <a:r>
              <a:rPr lang="en-GB" sz="2400" b="1" dirty="0" smtClean="0">
                <a:solidFill>
                  <a:schemeClr val="accent1"/>
                </a:solidFill>
                <a:latin typeface="Calibri" panose="020F0502020204030204" pitchFamily="34" charset="0"/>
              </a:rPr>
              <a:t>Appearance vs Reality </a:t>
            </a:r>
          </a:p>
          <a:p>
            <a:pPr algn="ctr"/>
            <a:r>
              <a:rPr lang="en-GB" b="1" dirty="0" smtClean="0">
                <a:solidFill>
                  <a:schemeClr val="accent1"/>
                </a:solidFill>
                <a:latin typeface="Calibri" panose="020F0502020204030204" pitchFamily="34" charset="0"/>
              </a:rPr>
              <a:t>(Courtesy of Bored Panda)</a:t>
            </a:r>
            <a:endParaRPr lang="en-GB" b="1" dirty="0">
              <a:solidFill>
                <a:schemeClr val="accent1"/>
              </a:solidFill>
              <a:latin typeface="Calibri" panose="020F0502020204030204" pitchFamily="34" charset="0"/>
            </a:endParaRPr>
          </a:p>
        </p:txBody>
      </p:sp>
    </p:spTree>
    <p:extLst>
      <p:ext uri="{BB962C8B-B14F-4D97-AF65-F5344CB8AC3E}">
        <p14:creationId xmlns:p14="http://schemas.microsoft.com/office/powerpoint/2010/main" val="34335296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1663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ambria" panose="02040503050406030204" pitchFamily="18" charset="0"/>
              </a:rPr>
              <a:t>Wider</a:t>
            </a:r>
            <a:r>
              <a:rPr lang="en-GB" b="1" dirty="0" smtClean="0">
                <a:latin typeface="Acumin Pro" panose="020B0504020202020204" pitchFamily="34" charset="0"/>
              </a:rPr>
              <a:t> </a:t>
            </a:r>
            <a:r>
              <a:rPr lang="en-GB" b="1" dirty="0" smtClean="0">
                <a:latin typeface="Cambria" panose="02040503050406030204" pitchFamily="18" charset="0"/>
              </a:rPr>
              <a:t>issues</a:t>
            </a:r>
            <a:endParaRPr lang="en-GB" b="1" dirty="0">
              <a:latin typeface="Cambria" panose="02040503050406030204" pitchFamily="18" charset="0"/>
            </a:endParaRPr>
          </a:p>
        </p:txBody>
      </p:sp>
      <p:sp>
        <p:nvSpPr>
          <p:cNvPr id="3" name="Content Placeholder 2"/>
          <p:cNvSpPr>
            <a:spLocks noGrp="1"/>
          </p:cNvSpPr>
          <p:nvPr>
            <p:ph idx="1"/>
          </p:nvPr>
        </p:nvSpPr>
        <p:spPr>
          <a:xfrm>
            <a:off x="3944678" y="621351"/>
            <a:ext cx="7191021" cy="5500135"/>
          </a:xfrm>
        </p:spPr>
        <p:txBody>
          <a:bodyPr>
            <a:normAutofit/>
          </a:bodyPr>
          <a:lstStyle/>
          <a:p>
            <a:r>
              <a:rPr lang="en-GB" sz="2400" dirty="0" smtClean="0">
                <a:latin typeface="Calibri" panose="020F0502020204030204" pitchFamily="34" charset="0"/>
              </a:rPr>
              <a:t>Global imbalance in knowledge production and utilisation </a:t>
            </a:r>
          </a:p>
          <a:p>
            <a:endParaRPr lang="en-GB" sz="2400" dirty="0" smtClean="0">
              <a:latin typeface="Calibri" panose="020F0502020204030204" pitchFamily="34" charset="0"/>
            </a:endParaRPr>
          </a:p>
          <a:p>
            <a:r>
              <a:rPr lang="en-GB" sz="2400" dirty="0" smtClean="0">
                <a:latin typeface="Calibri" panose="020F0502020204030204" pitchFamily="34" charset="0"/>
              </a:rPr>
              <a:t>Explicit focus of the SDGs </a:t>
            </a:r>
            <a:r>
              <a:rPr lang="en-GB" sz="2400" dirty="0">
                <a:latin typeface="Calibri" panose="020F0502020204030204" pitchFamily="34" charset="0"/>
              </a:rPr>
              <a:t>on </a:t>
            </a:r>
            <a:r>
              <a:rPr lang="en-GB" sz="2400" dirty="0" smtClean="0">
                <a:latin typeface="Calibri" panose="020F0502020204030204" pitchFamily="34" charset="0"/>
              </a:rPr>
              <a:t>production and use of local knowledge and data</a:t>
            </a:r>
          </a:p>
        </p:txBody>
      </p:sp>
    </p:spTree>
    <p:extLst>
      <p:ext uri="{BB962C8B-B14F-4D97-AF65-F5344CB8AC3E}">
        <p14:creationId xmlns:p14="http://schemas.microsoft.com/office/powerpoint/2010/main" val="14817811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919" y="1002928"/>
            <a:ext cx="2947482" cy="4601183"/>
          </a:xfrm>
        </p:spPr>
        <p:txBody>
          <a:bodyPr/>
          <a:lstStyle/>
          <a:p>
            <a:r>
              <a:rPr lang="en-GB" b="1" dirty="0" smtClean="0">
                <a:latin typeface="Cambria" panose="02040503050406030204" pitchFamily="18" charset="0"/>
              </a:rPr>
              <a:t>Behind the curve?</a:t>
            </a:r>
            <a:br>
              <a:rPr lang="en-GB" b="1" dirty="0" smtClean="0">
                <a:latin typeface="Cambria" panose="02040503050406030204" pitchFamily="18" charset="0"/>
              </a:rPr>
            </a:br>
            <a:r>
              <a:rPr lang="en-GB" b="1" dirty="0">
                <a:latin typeface="Cambria" panose="02040503050406030204" pitchFamily="18" charset="0"/>
              </a:rPr>
              <a:t/>
            </a:r>
            <a:br>
              <a:rPr lang="en-GB" b="1" dirty="0">
                <a:latin typeface="Cambria" panose="02040503050406030204" pitchFamily="18" charset="0"/>
              </a:rPr>
            </a:br>
            <a:r>
              <a:rPr lang="en-GB" dirty="0" smtClean="0">
                <a:latin typeface="Cambria" panose="02040503050406030204" pitchFamily="18" charset="0"/>
              </a:rPr>
              <a:t>Networks </a:t>
            </a:r>
            <a:br>
              <a:rPr lang="en-GB" dirty="0" smtClean="0">
                <a:latin typeface="Cambria" panose="02040503050406030204" pitchFamily="18" charset="0"/>
              </a:rPr>
            </a:br>
            <a:r>
              <a:rPr lang="en-GB" dirty="0" smtClean="0">
                <a:latin typeface="Cambria" panose="02040503050406030204" pitchFamily="18" charset="0"/>
              </a:rPr>
              <a:t>vs </a:t>
            </a:r>
            <a:br>
              <a:rPr lang="en-GB" dirty="0" smtClean="0">
                <a:latin typeface="Cambria" panose="02040503050406030204" pitchFamily="18" charset="0"/>
              </a:rPr>
            </a:br>
            <a:r>
              <a:rPr lang="en-GB" dirty="0" smtClean="0">
                <a:latin typeface="Cambria" panose="02040503050406030204" pitchFamily="18" charset="0"/>
              </a:rPr>
              <a:t>Institutions </a:t>
            </a:r>
            <a:endParaRPr lang="en-GB" b="1" dirty="0">
              <a:latin typeface="Cambria" panose="02040503050406030204" pitchFamily="18" charset="0"/>
            </a:endParaRPr>
          </a:p>
        </p:txBody>
      </p:sp>
      <p:pic>
        <p:nvPicPr>
          <p:cNvPr id="6" name="Content Placeholder 5" descr="File:Instagram logo 2016.svg - Wikimedia Commons"/>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49766" y="1002928"/>
            <a:ext cx="1954916" cy="1954916"/>
          </a:xfr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9967" r="19698"/>
          <a:stretch/>
        </p:blipFill>
        <p:spPr>
          <a:xfrm>
            <a:off x="5327350" y="3291816"/>
            <a:ext cx="2036769" cy="1910805"/>
          </a:xfrm>
          <a:prstGeom prst="rect">
            <a:avLst/>
          </a:prstGeom>
        </p:spPr>
      </p:pic>
      <p:pic>
        <p:nvPicPr>
          <p:cNvPr id="11" name="Picture 10" descr="File:Twitter bird logo 2012.svg - Wikipedia, the free encyclopedi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1524" y="3291816"/>
            <a:ext cx="2350477" cy="1910805"/>
          </a:xfrm>
          <a:prstGeom prst="rect">
            <a:avLst/>
          </a:prstGeom>
        </p:spPr>
      </p:pic>
      <p:pic>
        <p:nvPicPr>
          <p:cNvPr id="3" name="Picture 2" descr="File:WhatsApp.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1525" y="607369"/>
            <a:ext cx="2350476" cy="2350476"/>
          </a:xfrm>
          <a:prstGeom prst="rect">
            <a:avLst/>
          </a:prstGeom>
        </p:spPr>
      </p:pic>
    </p:spTree>
    <p:extLst>
      <p:ext uri="{BB962C8B-B14F-4D97-AF65-F5344CB8AC3E}">
        <p14:creationId xmlns:p14="http://schemas.microsoft.com/office/powerpoint/2010/main" val="35233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443984" cy="296265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4112" y="0"/>
            <a:ext cx="4437888" cy="295859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2490" y="3891660"/>
            <a:ext cx="4449509" cy="2966339"/>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6481" t="411" r="9016" b="-411"/>
          <a:stretch/>
        </p:blipFill>
        <p:spPr>
          <a:xfrm>
            <a:off x="-23767" y="3903236"/>
            <a:ext cx="4456176" cy="2966339"/>
          </a:xfrm>
          <a:prstGeom prst="rect">
            <a:avLst/>
          </a:prstGeom>
        </p:spPr>
      </p:pic>
      <p:sp>
        <p:nvSpPr>
          <p:cNvPr id="9" name="TextBox 8"/>
          <p:cNvSpPr txBox="1"/>
          <p:nvPr/>
        </p:nvSpPr>
        <p:spPr>
          <a:xfrm>
            <a:off x="0" y="3142924"/>
            <a:ext cx="12192000" cy="646331"/>
          </a:xfrm>
          <a:prstGeom prst="rect">
            <a:avLst/>
          </a:prstGeom>
          <a:noFill/>
        </p:spPr>
        <p:txBody>
          <a:bodyPr wrap="square" rtlCol="0">
            <a:spAutoFit/>
          </a:bodyPr>
          <a:lstStyle/>
          <a:p>
            <a:pPr algn="ctr"/>
            <a:r>
              <a:rPr lang="en-GB" sz="3600" b="1" dirty="0" smtClean="0">
                <a:solidFill>
                  <a:schemeClr val="bg1"/>
                </a:solidFill>
                <a:latin typeface="Cambria" panose="02040503050406030204" pitchFamily="18" charset="0"/>
              </a:rPr>
              <a:t>The </a:t>
            </a:r>
            <a:r>
              <a:rPr lang="en-GB" sz="3600" b="1" dirty="0" err="1" smtClean="0">
                <a:solidFill>
                  <a:schemeClr val="bg1"/>
                </a:solidFill>
                <a:latin typeface="Cambria" panose="02040503050406030204" pitchFamily="18" charset="0"/>
              </a:rPr>
              <a:t>Gombe</a:t>
            </a:r>
            <a:r>
              <a:rPr lang="en-GB" sz="3600" b="1" dirty="0" smtClean="0">
                <a:solidFill>
                  <a:schemeClr val="bg1"/>
                </a:solidFill>
                <a:latin typeface="Cambria" panose="02040503050406030204" pitchFamily="18" charset="0"/>
              </a:rPr>
              <a:t> Girls for Maternal and </a:t>
            </a:r>
            <a:r>
              <a:rPr lang="en-GB" sz="3600" b="1" dirty="0" err="1" smtClean="0">
                <a:solidFill>
                  <a:schemeClr val="bg1"/>
                </a:solidFill>
                <a:latin typeface="Cambria" panose="02040503050406030204" pitchFamily="18" charset="0"/>
              </a:rPr>
              <a:t>Newborn</a:t>
            </a:r>
            <a:r>
              <a:rPr lang="en-GB" sz="3600" b="1" dirty="0" smtClean="0">
                <a:solidFill>
                  <a:schemeClr val="bg1"/>
                </a:solidFill>
                <a:latin typeface="Cambria" panose="02040503050406030204" pitchFamily="18" charset="0"/>
              </a:rPr>
              <a:t> Health </a:t>
            </a:r>
            <a:endParaRPr lang="en-GB" sz="3600" b="1" dirty="0">
              <a:solidFill>
                <a:schemeClr val="bg1"/>
              </a:solidFill>
              <a:latin typeface="Cambria" panose="02040503050406030204" pitchFamily="18" charset="0"/>
            </a:endParaRPr>
          </a:p>
        </p:txBody>
      </p:sp>
      <p:sp>
        <p:nvSpPr>
          <p:cNvPr id="10" name="TextBox 9"/>
          <p:cNvSpPr txBox="1"/>
          <p:nvPr/>
        </p:nvSpPr>
        <p:spPr>
          <a:xfrm>
            <a:off x="7742490" y="6550222"/>
            <a:ext cx="1487424" cy="307777"/>
          </a:xfrm>
          <a:prstGeom prst="rect">
            <a:avLst/>
          </a:prstGeom>
          <a:noFill/>
        </p:spPr>
        <p:txBody>
          <a:bodyPr wrap="square" rtlCol="0">
            <a:spAutoFit/>
          </a:bodyPr>
          <a:lstStyle/>
          <a:p>
            <a:r>
              <a:rPr lang="en-GB" sz="1400" b="1" dirty="0" smtClean="0">
                <a:solidFill>
                  <a:schemeClr val="bg1"/>
                </a:solidFill>
                <a:latin typeface="Acumin Pro" panose="020B0504020202020204" pitchFamily="34" charset="0"/>
              </a:rPr>
              <a:t>© </a:t>
            </a:r>
            <a:r>
              <a:rPr lang="en-GB" sz="1200" b="1" dirty="0" smtClean="0">
                <a:solidFill>
                  <a:schemeClr val="bg1"/>
                </a:solidFill>
                <a:latin typeface="Acumin Pro" panose="020B0504020202020204" pitchFamily="34" charset="0"/>
              </a:rPr>
              <a:t>DFID</a:t>
            </a:r>
            <a:endParaRPr lang="en-GB" sz="1400" b="1" dirty="0">
              <a:solidFill>
                <a:schemeClr val="bg1"/>
              </a:solidFill>
              <a:latin typeface="Acumin Pro" panose="020B0504020202020204" pitchFamily="34" charset="0"/>
            </a:endParaRPr>
          </a:p>
        </p:txBody>
      </p:sp>
      <p:sp>
        <p:nvSpPr>
          <p:cNvPr id="11" name="TextBox 10"/>
          <p:cNvSpPr txBox="1"/>
          <p:nvPr/>
        </p:nvSpPr>
        <p:spPr>
          <a:xfrm>
            <a:off x="7742490" y="2624179"/>
            <a:ext cx="1487424" cy="307777"/>
          </a:xfrm>
          <a:prstGeom prst="rect">
            <a:avLst/>
          </a:prstGeom>
          <a:noFill/>
        </p:spPr>
        <p:txBody>
          <a:bodyPr wrap="square" rtlCol="0">
            <a:spAutoFit/>
          </a:bodyPr>
          <a:lstStyle/>
          <a:p>
            <a:r>
              <a:rPr lang="en-GB" sz="1400" b="1" dirty="0" smtClean="0">
                <a:solidFill>
                  <a:schemeClr val="bg1"/>
                </a:solidFill>
                <a:latin typeface="Acumin Pro" panose="020B0504020202020204" pitchFamily="34" charset="0"/>
              </a:rPr>
              <a:t>© </a:t>
            </a:r>
            <a:r>
              <a:rPr lang="en-GB" sz="1200" b="1" dirty="0" err="1" smtClean="0">
                <a:solidFill>
                  <a:schemeClr val="bg1"/>
                </a:solidFill>
                <a:latin typeface="Acumin Pro" panose="020B0504020202020204" pitchFamily="34" charset="0"/>
              </a:rPr>
              <a:t>GPfE</a:t>
            </a:r>
            <a:endParaRPr lang="en-GB" sz="1400" b="1" dirty="0">
              <a:solidFill>
                <a:schemeClr val="bg1"/>
              </a:solidFill>
              <a:latin typeface="Acumin Pro" panose="020B0504020202020204" pitchFamily="34" charset="0"/>
            </a:endParaRPr>
          </a:p>
        </p:txBody>
      </p:sp>
      <p:sp>
        <p:nvSpPr>
          <p:cNvPr id="12" name="TextBox 11"/>
          <p:cNvSpPr txBox="1"/>
          <p:nvPr/>
        </p:nvSpPr>
        <p:spPr>
          <a:xfrm>
            <a:off x="0" y="2624179"/>
            <a:ext cx="1487424" cy="276999"/>
          </a:xfrm>
          <a:prstGeom prst="rect">
            <a:avLst/>
          </a:prstGeom>
          <a:noFill/>
        </p:spPr>
        <p:txBody>
          <a:bodyPr wrap="square" rtlCol="0">
            <a:spAutoFit/>
          </a:bodyPr>
          <a:lstStyle/>
          <a:p>
            <a:r>
              <a:rPr lang="en-GB" sz="1200" b="1" dirty="0" smtClean="0">
                <a:solidFill>
                  <a:schemeClr val="bg1"/>
                </a:solidFill>
                <a:latin typeface="Acumin Pro" panose="020B0504020202020204" pitchFamily="34" charset="0"/>
              </a:rPr>
              <a:t>© </a:t>
            </a:r>
            <a:r>
              <a:rPr lang="en-GB" sz="1200" b="1" dirty="0" err="1" smtClean="0">
                <a:solidFill>
                  <a:schemeClr val="bg1"/>
                </a:solidFill>
                <a:latin typeface="Acumin Pro" panose="020B0504020202020204" pitchFamily="34" charset="0"/>
              </a:rPr>
              <a:t>GPfE</a:t>
            </a:r>
            <a:endParaRPr lang="en-GB" sz="1200" b="1" dirty="0">
              <a:solidFill>
                <a:schemeClr val="bg1"/>
              </a:solidFill>
              <a:latin typeface="Acumin Pro" panose="020B0504020202020204" pitchFamily="34" charset="0"/>
            </a:endParaRPr>
          </a:p>
        </p:txBody>
      </p:sp>
    </p:spTree>
    <p:extLst>
      <p:ext uri="{BB962C8B-B14F-4D97-AF65-F5344CB8AC3E}">
        <p14:creationId xmlns:p14="http://schemas.microsoft.com/office/powerpoint/2010/main" val="36880603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ambria" panose="02040503050406030204" pitchFamily="18" charset="0"/>
              </a:rPr>
              <a:t>Key Message</a:t>
            </a:r>
            <a:endParaRPr lang="en-GB" b="1" dirty="0">
              <a:latin typeface="Cambria" panose="02040503050406030204" pitchFamily="18" charset="0"/>
            </a:endParaRPr>
          </a:p>
        </p:txBody>
      </p:sp>
      <p:sp>
        <p:nvSpPr>
          <p:cNvPr id="3" name="Content Placeholder 2"/>
          <p:cNvSpPr>
            <a:spLocks noGrp="1"/>
          </p:cNvSpPr>
          <p:nvPr>
            <p:ph idx="1"/>
          </p:nvPr>
        </p:nvSpPr>
        <p:spPr>
          <a:xfrm>
            <a:off x="3875982" y="840442"/>
            <a:ext cx="7231118" cy="5167972"/>
          </a:xfrm>
        </p:spPr>
        <p:txBody>
          <a:bodyPr>
            <a:noAutofit/>
          </a:bodyPr>
          <a:lstStyle/>
          <a:p>
            <a:r>
              <a:rPr lang="en-GB" sz="2400" dirty="0" smtClean="0">
                <a:latin typeface="Calibri" panose="020F0502020204030204" pitchFamily="34" charset="0"/>
              </a:rPr>
              <a:t>Photography can be a good tool to generate locally relevant evidence</a:t>
            </a:r>
          </a:p>
          <a:p>
            <a:endParaRPr lang="en-GB" sz="2400" dirty="0" smtClean="0">
              <a:latin typeface="Calibri" panose="020F0502020204030204" pitchFamily="34" charset="0"/>
            </a:endParaRPr>
          </a:p>
          <a:p>
            <a:r>
              <a:rPr lang="en-GB" sz="2400" dirty="0" smtClean="0">
                <a:latin typeface="Calibri" panose="020F0502020204030204" pitchFamily="34" charset="0"/>
              </a:rPr>
              <a:t>This evidence can also be a powerful tool for advocacy </a:t>
            </a:r>
          </a:p>
          <a:p>
            <a:endParaRPr lang="en-GB" sz="2400" dirty="0" smtClean="0">
              <a:latin typeface="Calibri" panose="020F0502020204030204" pitchFamily="34" charset="0"/>
            </a:endParaRPr>
          </a:p>
          <a:p>
            <a:r>
              <a:rPr lang="en-GB" sz="2400" dirty="0" smtClean="0">
                <a:latin typeface="Calibri" panose="020F0502020204030204" pitchFamily="34" charset="0"/>
              </a:rPr>
              <a:t>Shortcomings </a:t>
            </a:r>
            <a:r>
              <a:rPr lang="en-GB" sz="2400" dirty="0">
                <a:latin typeface="Calibri" panose="020F0502020204030204" pitchFamily="34" charset="0"/>
              </a:rPr>
              <a:t>– </a:t>
            </a:r>
            <a:r>
              <a:rPr lang="en-GB" sz="2400" dirty="0" smtClean="0">
                <a:latin typeface="Calibri" panose="020F0502020204030204" pitchFamily="34" charset="0"/>
              </a:rPr>
              <a:t>photography is susceptible to bias</a:t>
            </a:r>
          </a:p>
          <a:p>
            <a:endParaRPr lang="en-GB" sz="2400" dirty="0" smtClean="0">
              <a:latin typeface="Calibri" panose="020F0502020204030204" pitchFamily="34" charset="0"/>
            </a:endParaRPr>
          </a:p>
          <a:p>
            <a:r>
              <a:rPr lang="en-GB" sz="2400" dirty="0">
                <a:latin typeface="Calibri" panose="020F0502020204030204" pitchFamily="34" charset="0"/>
              </a:rPr>
              <a:t>New approaches need to be harnessed to increase </a:t>
            </a:r>
            <a:r>
              <a:rPr lang="en-GB" sz="2400" dirty="0" smtClean="0">
                <a:latin typeface="Calibri" panose="020F0502020204030204" pitchFamily="34" charset="0"/>
              </a:rPr>
              <a:t>impact</a:t>
            </a:r>
          </a:p>
          <a:p>
            <a:endParaRPr lang="en-GB" sz="2400" dirty="0" smtClean="0">
              <a:latin typeface="Calibri" panose="020F0502020204030204" pitchFamily="34" charset="0"/>
            </a:endParaRPr>
          </a:p>
          <a:p>
            <a:r>
              <a:rPr lang="en-GB" sz="2400" dirty="0" smtClean="0">
                <a:latin typeface="Calibri" panose="020F0502020204030204" pitchFamily="34" charset="0"/>
              </a:rPr>
              <a:t>Alone is </a:t>
            </a:r>
            <a:r>
              <a:rPr lang="en-GB" sz="2400" dirty="0">
                <a:latin typeface="Calibri" panose="020F0502020204030204" pitchFamily="34" charset="0"/>
              </a:rPr>
              <a:t>not enough for </a:t>
            </a:r>
            <a:r>
              <a:rPr lang="en-GB" sz="2400" dirty="0" smtClean="0">
                <a:latin typeface="Calibri" panose="020F0502020204030204" pitchFamily="34" charset="0"/>
              </a:rPr>
              <a:t>change</a:t>
            </a:r>
          </a:p>
        </p:txBody>
      </p:sp>
    </p:spTree>
    <p:extLst>
      <p:ext uri="{BB962C8B-B14F-4D97-AF65-F5344CB8AC3E}">
        <p14:creationId xmlns:p14="http://schemas.microsoft.com/office/powerpoint/2010/main" val="20226664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918" y="1123837"/>
            <a:ext cx="11564833" cy="5508457"/>
          </a:xfrm>
        </p:spPr>
        <p:txBody>
          <a:bodyPr>
            <a:normAutofit/>
          </a:bodyPr>
          <a:lstStyle/>
          <a:p>
            <a:pPr algn="ctr"/>
            <a:r>
              <a:rPr lang="en-GB" sz="7200" b="1" dirty="0" smtClean="0">
                <a:latin typeface="Calibri" panose="020F0502020204030204" pitchFamily="34" charset="0"/>
              </a:rPr>
              <a:t>Thank you</a:t>
            </a:r>
            <a:r>
              <a:rPr lang="en-GB" b="1" dirty="0" smtClean="0">
                <a:latin typeface="Calibri" panose="020F0502020204030204" pitchFamily="34" charset="0"/>
              </a:rPr>
              <a:t/>
            </a:r>
            <a:br>
              <a:rPr lang="en-GB" b="1" dirty="0" smtClean="0">
                <a:latin typeface="Calibri" panose="020F0502020204030204" pitchFamily="34" charset="0"/>
              </a:rPr>
            </a:br>
            <a:r>
              <a:rPr lang="en-GB" b="1" dirty="0">
                <a:latin typeface="Calibri" panose="020F0502020204030204" pitchFamily="34" charset="0"/>
              </a:rPr>
              <a:t/>
            </a:r>
            <a:br>
              <a:rPr lang="en-GB" b="1" dirty="0">
                <a:latin typeface="Calibri" panose="020F0502020204030204" pitchFamily="34" charset="0"/>
              </a:rPr>
            </a:br>
            <a:r>
              <a:rPr lang="en-GB" b="1" dirty="0" smtClean="0">
                <a:latin typeface="Calibri" panose="020F0502020204030204" pitchFamily="34" charset="0"/>
              </a:rPr>
              <a:t>Rhys Williams</a:t>
            </a:r>
            <a:br>
              <a:rPr lang="en-GB" b="1" dirty="0" smtClean="0">
                <a:latin typeface="Calibri" panose="020F0502020204030204" pitchFamily="34" charset="0"/>
              </a:rPr>
            </a:br>
            <a:r>
              <a:rPr lang="en-GB" b="1" dirty="0" smtClean="0">
                <a:latin typeface="Calibri" panose="020F0502020204030204" pitchFamily="34" charset="0"/>
              </a:rPr>
              <a:t>Communications Officer - IDEAS</a:t>
            </a:r>
            <a:br>
              <a:rPr lang="en-GB" b="1" dirty="0" smtClean="0">
                <a:latin typeface="Calibri" panose="020F0502020204030204" pitchFamily="34" charset="0"/>
              </a:rPr>
            </a:br>
            <a:r>
              <a:rPr lang="en-GB" b="1" dirty="0" smtClean="0">
                <a:latin typeface="Calibri" panose="020F0502020204030204" pitchFamily="34" charset="0"/>
              </a:rPr>
              <a:t/>
            </a:r>
            <a:br>
              <a:rPr lang="en-GB" b="1" dirty="0" smtClean="0">
                <a:latin typeface="Calibri" panose="020F0502020204030204" pitchFamily="34" charset="0"/>
              </a:rPr>
            </a:br>
            <a:r>
              <a:rPr lang="en-GB" b="1" dirty="0" smtClean="0">
                <a:latin typeface="Calibri" panose="020F0502020204030204" pitchFamily="34" charset="0"/>
              </a:rPr>
              <a:t>ideas.lshtm.ac.uk</a:t>
            </a:r>
            <a:br>
              <a:rPr lang="en-GB" b="1" dirty="0" smtClean="0">
                <a:latin typeface="Calibri" panose="020F0502020204030204" pitchFamily="34" charset="0"/>
              </a:rPr>
            </a:br>
            <a:r>
              <a:rPr lang="en-GB" b="1" dirty="0" smtClean="0">
                <a:latin typeface="Calibri" panose="020F0502020204030204" pitchFamily="34" charset="0"/>
              </a:rPr>
              <a:t>rhys.Williams@lshtm.ac.uk</a:t>
            </a:r>
            <a:br>
              <a:rPr lang="en-GB" b="1" dirty="0" smtClean="0">
                <a:latin typeface="Calibri" panose="020F0502020204030204" pitchFamily="34" charset="0"/>
              </a:rPr>
            </a:br>
            <a:r>
              <a:rPr lang="en-GB" b="1" dirty="0" smtClean="0">
                <a:latin typeface="Calibri" panose="020F0502020204030204" pitchFamily="34" charset="0"/>
              </a:rPr>
              <a:t>@LSHTM_IDEAS</a:t>
            </a:r>
            <a:br>
              <a:rPr lang="en-GB" b="1" dirty="0" smtClean="0">
                <a:latin typeface="Calibri" panose="020F0502020204030204" pitchFamily="34" charset="0"/>
              </a:rPr>
            </a:br>
            <a:endParaRPr lang="en-GB" b="1" dirty="0">
              <a:latin typeface="Calibri" panose="020F0502020204030204" pitchFamily="34" charset="0"/>
            </a:endParaRPr>
          </a:p>
        </p:txBody>
      </p:sp>
    </p:spTree>
    <p:extLst>
      <p:ext uri="{BB962C8B-B14F-4D97-AF65-F5344CB8AC3E}">
        <p14:creationId xmlns:p14="http://schemas.microsoft.com/office/powerpoint/2010/main" val="1932258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918" y="1123837"/>
            <a:ext cx="11564833" cy="5508457"/>
          </a:xfrm>
        </p:spPr>
        <p:txBody>
          <a:bodyPr>
            <a:normAutofit/>
          </a:bodyPr>
          <a:lstStyle/>
          <a:p>
            <a:pPr algn="ctr"/>
            <a:r>
              <a:rPr lang="en-GB" sz="4400" b="1" dirty="0" smtClean="0">
                <a:latin typeface="Calibri" panose="020F0502020204030204" pitchFamily="34" charset="0"/>
              </a:rPr>
              <a:t>Photographs by </a:t>
            </a:r>
            <a:r>
              <a:rPr lang="en-GB" b="1" dirty="0" smtClean="0">
                <a:latin typeface="Calibri" panose="020F0502020204030204" pitchFamily="34" charset="0"/>
              </a:rPr>
              <a:t/>
            </a:r>
            <a:br>
              <a:rPr lang="en-GB" b="1" dirty="0" smtClean="0">
                <a:latin typeface="Calibri" panose="020F0502020204030204" pitchFamily="34" charset="0"/>
              </a:rPr>
            </a:br>
            <a:r>
              <a:rPr lang="en-GB" b="1" dirty="0">
                <a:latin typeface="Calibri" panose="020F0502020204030204" pitchFamily="34" charset="0"/>
              </a:rPr>
              <a:t/>
            </a:r>
            <a:br>
              <a:rPr lang="en-GB" b="1" dirty="0">
                <a:latin typeface="Calibri" panose="020F0502020204030204" pitchFamily="34" charset="0"/>
              </a:rPr>
            </a:br>
            <a:r>
              <a:rPr lang="en-GB" sz="6000" b="1" dirty="0" smtClean="0">
                <a:latin typeface="Calibri" panose="020F0502020204030204" pitchFamily="34" charset="0"/>
              </a:rPr>
              <a:t>Paolo </a:t>
            </a:r>
            <a:r>
              <a:rPr lang="en-GB" sz="6000" b="1" dirty="0" err="1" smtClean="0">
                <a:latin typeface="Calibri" panose="020F0502020204030204" pitchFamily="34" charset="0"/>
              </a:rPr>
              <a:t>Patruno</a:t>
            </a:r>
            <a:r>
              <a:rPr lang="en-GB" sz="6000" b="1" dirty="0" smtClean="0">
                <a:latin typeface="Calibri" panose="020F0502020204030204" pitchFamily="34" charset="0"/>
              </a:rPr>
              <a:t> </a:t>
            </a:r>
            <a:r>
              <a:rPr lang="en-GB" sz="4800" b="1" dirty="0" smtClean="0">
                <a:latin typeface="Calibri" panose="020F0502020204030204" pitchFamily="34" charset="0"/>
              </a:rPr>
              <a:t/>
            </a:r>
            <a:br>
              <a:rPr lang="en-GB" sz="4800" b="1" dirty="0" smtClean="0">
                <a:latin typeface="Calibri" panose="020F0502020204030204" pitchFamily="34" charset="0"/>
              </a:rPr>
            </a:br>
            <a:r>
              <a:rPr lang="en-GB" sz="4800" b="1" dirty="0" smtClean="0">
                <a:latin typeface="Calibri" panose="020F0502020204030204" pitchFamily="34" charset="0"/>
              </a:rPr>
              <a:t/>
            </a:r>
            <a:br>
              <a:rPr lang="en-GB" sz="4800" b="1" dirty="0" smtClean="0">
                <a:latin typeface="Calibri" panose="020F0502020204030204" pitchFamily="34" charset="0"/>
              </a:rPr>
            </a:br>
            <a:r>
              <a:rPr lang="en-GB" sz="4800" b="1" dirty="0" smtClean="0">
                <a:latin typeface="Calibri" panose="020F0502020204030204" pitchFamily="34" charset="0"/>
              </a:rPr>
              <a:t>www.paolopatrunophoto.org</a:t>
            </a:r>
            <a:r>
              <a:rPr lang="en-GB" b="1" dirty="0" smtClean="0">
                <a:latin typeface="Calibri" panose="020F0502020204030204" pitchFamily="34" charset="0"/>
              </a:rPr>
              <a:t/>
            </a:r>
            <a:br>
              <a:rPr lang="en-GB" b="1" dirty="0" smtClean="0">
                <a:latin typeface="Calibri" panose="020F0502020204030204" pitchFamily="34" charset="0"/>
              </a:rPr>
            </a:br>
            <a:endParaRPr lang="en-GB" b="1" dirty="0">
              <a:latin typeface="Calibri" panose="020F0502020204030204" pitchFamily="34" charset="0"/>
            </a:endParaRPr>
          </a:p>
        </p:txBody>
      </p:sp>
    </p:spTree>
    <p:extLst>
      <p:ext uri="{BB962C8B-B14F-4D97-AF65-F5344CB8AC3E}">
        <p14:creationId xmlns:p14="http://schemas.microsoft.com/office/powerpoint/2010/main" val="37590555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95000"/>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1039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9507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5651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41710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08628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201595"/>
      </p:ext>
    </p:extLst>
  </p:cSld>
  <p:clrMapOvr>
    <a:masterClrMapping/>
  </p:clrMapOvr>
  <p:timing>
    <p:tnLst>
      <p:par>
        <p:cTn id="1" dur="indefinite" restart="never" nodeType="tmRoot"/>
      </p:par>
    </p:tnLst>
  </p:timing>
</p:sld>
</file>

<file path=ppt/theme/theme1.xml><?xml version="1.0" encoding="utf-8"?>
<a:theme xmlns:a="http://schemas.openxmlformats.org/drawingml/2006/main" name="Fra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TM03457475[[fn=Frame]]</Template>
  <TotalTime>6535</TotalTime>
  <Words>897</Words>
  <Application>Microsoft Office PowerPoint</Application>
  <PresentationFormat>Widescreen</PresentationFormat>
  <Paragraphs>164</Paragraphs>
  <Slides>35</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Acumin Pro</vt:lpstr>
      <vt:lpstr>Arial</vt:lpstr>
      <vt:lpstr>Calibri</vt:lpstr>
      <vt:lpstr>Cambria</vt:lpstr>
      <vt:lpstr>Corbel</vt:lpstr>
      <vt:lpstr>Wingdings 2</vt:lpstr>
      <vt:lpstr>Frame</vt:lpstr>
      <vt:lpstr>Photography as a research tool  Rhys Williams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Presentation</vt:lpstr>
      <vt:lpstr>What is IDEAS?</vt:lpstr>
      <vt:lpstr>Progress*</vt:lpstr>
      <vt:lpstr>How did  this photographic approach  come about?</vt:lpstr>
      <vt:lpstr>Promoting heathy behaviours</vt:lpstr>
      <vt:lpstr> Qualitative Methods</vt:lpstr>
      <vt:lpstr>Photostory as an innovation </vt:lpstr>
      <vt:lpstr>PowerPoint Presentation</vt:lpstr>
      <vt:lpstr>PowerPoint Presentation</vt:lpstr>
      <vt:lpstr>PowerPoint Presentation</vt:lpstr>
      <vt:lpstr>What happened  to the research? </vt:lpstr>
      <vt:lpstr>Lessons learned</vt:lpstr>
      <vt:lpstr>How multimedia can help to improve and innovate health services and systems?</vt:lpstr>
      <vt:lpstr>Is photography reliable? </vt:lpstr>
      <vt:lpstr>PowerPoint Presentation</vt:lpstr>
      <vt:lpstr>Wider issues</vt:lpstr>
      <vt:lpstr>Behind the curve?  Networks  vs  Institutions </vt:lpstr>
      <vt:lpstr>PowerPoint Presentation</vt:lpstr>
      <vt:lpstr>Key Message</vt:lpstr>
      <vt:lpstr>Thank you  Rhys Williams Communications Officer - IDEAS  ideas.lshtm.ac.uk rhys.Williams@lshtm.ac.uk @LSHTM_IDEAS </vt:lpstr>
      <vt:lpstr>Photographs by   Paolo Patruno   www.paolopatrunophoto.org </vt:lpstr>
    </vt:vector>
  </TitlesOfParts>
  <Company>London School of Hygiene &amp; Tropical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can we get life-saving interventions to women and babies?</dc:title>
  <dc:creator>Rhys Williams</dc:creator>
  <cp:lastModifiedBy>Rhys Williams</cp:lastModifiedBy>
  <cp:revision>102</cp:revision>
  <cp:lastPrinted>2016-11-03T10:05:20Z</cp:lastPrinted>
  <dcterms:created xsi:type="dcterms:W3CDTF">2016-10-28T09:16:33Z</dcterms:created>
  <dcterms:modified xsi:type="dcterms:W3CDTF">2016-11-16T17:37:17Z</dcterms:modified>
</cp:coreProperties>
</file>